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545c563b4074142" /><Relationship Type="http://schemas.openxmlformats.org/officeDocument/2006/relationships/extended-properties" Target="/docProps/app.xml" Id="R8d1b7ac7cefb4a9f" /><Relationship Type="http://schemas.openxmlformats.org/officeDocument/2006/relationships/officeDocument" Target="/ppt/presentation.xml" Id="R19c62840b08f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dd787de3c4d2b"/>
  </p:sldMasterIdLst>
  <p:notesMasterIdLst>
    <p:notesMasterId xmlns:r="http://schemas.openxmlformats.org/officeDocument/2006/relationships" r:id="R6111d959ffb447a4"/>
  </p:notesMasterIdLst>
  <p:sldIdLst>
    <p:sldId xmlns:r="http://schemas.openxmlformats.org/officeDocument/2006/relationships" id="256" r:id="Rabde28a6fba04da2"/>
    <p:sldId xmlns:r="http://schemas.openxmlformats.org/officeDocument/2006/relationships" id="257" r:id="Re602a55c37cd4b79"/>
    <p:sldId xmlns:r="http://schemas.openxmlformats.org/officeDocument/2006/relationships" id="258" r:id="R1c04362f87f44050"/>
    <p:sldId xmlns:r="http://schemas.openxmlformats.org/officeDocument/2006/relationships" id="259" r:id="R8cfb4d38f52a417e"/>
    <p:sldId xmlns:r="http://schemas.openxmlformats.org/officeDocument/2006/relationships" id="260" r:id="R56e6f481f1ca4e26"/>
    <p:sldId xmlns:r="http://schemas.openxmlformats.org/officeDocument/2006/relationships" id="261" r:id="Rd8079226f207429d"/>
    <p:sldId xmlns:r="http://schemas.openxmlformats.org/officeDocument/2006/relationships" id="262" r:id="Raa431a9fadb54d45"/>
    <p:sldId xmlns:r="http://schemas.openxmlformats.org/officeDocument/2006/relationships" id="263" r:id="Rebae2845f59546ee"/>
    <p:sldId xmlns:r="http://schemas.openxmlformats.org/officeDocument/2006/relationships" id="264" r:id="R658bb2af6645404d"/>
    <p:sldId xmlns:r="http://schemas.openxmlformats.org/officeDocument/2006/relationships" id="265" r:id="Rbb1a6fae574548c3"/>
    <p:sldId xmlns:r="http://schemas.openxmlformats.org/officeDocument/2006/relationships" id="266" r:id="Re780e435f7a245e2"/>
    <p:sldId xmlns:r="http://schemas.openxmlformats.org/officeDocument/2006/relationships" id="267" r:id="Rb9768b71ea1045c1"/>
    <p:sldId xmlns:r="http://schemas.openxmlformats.org/officeDocument/2006/relationships" id="268" r:id="R9c90346b01744fc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009243da5ce4b50" /><Relationship Type="http://schemas.openxmlformats.org/officeDocument/2006/relationships/slideMaster" Target="/ppt/slideMasters/slideMaster1.xml" Id="Rf3cdd787de3c4d2b" /><Relationship Type="http://schemas.openxmlformats.org/officeDocument/2006/relationships/notesMaster" Target="/ppt/notesMasters/notesMaster1.xml" Id="R6111d959ffb447a4" /><Relationship Type="http://schemas.openxmlformats.org/officeDocument/2006/relationships/presProps" Target="/ppt/presProps.xml" Id="R007f016288524fe5" /><Relationship Type="http://schemas.openxmlformats.org/officeDocument/2006/relationships/viewProps" Target="/ppt/viewProps.xml" Id="R41641bcb584c422a" /><Relationship Type="http://schemas.openxmlformats.org/officeDocument/2006/relationships/tableStyles" Target="/ppt/tableStyles.xml" Id="R8ae586cb004448a0" /><Relationship Type="http://schemas.openxmlformats.org/officeDocument/2006/relationships/slide" Target="/ppt/slides/slide1.xml" Id="Rabde28a6fba04da2" /><Relationship Type="http://schemas.openxmlformats.org/officeDocument/2006/relationships/slide" Target="/ppt/slides/slide2.xml" Id="Re602a55c37cd4b79" /><Relationship Type="http://schemas.openxmlformats.org/officeDocument/2006/relationships/slide" Target="/ppt/slides/slide3.xml" Id="R1c04362f87f44050" /><Relationship Type="http://schemas.openxmlformats.org/officeDocument/2006/relationships/slide" Target="/ppt/slides/slide4.xml" Id="R8cfb4d38f52a417e" /><Relationship Type="http://schemas.openxmlformats.org/officeDocument/2006/relationships/slide" Target="/ppt/slides/slide5.xml" Id="R56e6f481f1ca4e26" /><Relationship Type="http://schemas.openxmlformats.org/officeDocument/2006/relationships/slide" Target="/ppt/slides/slide6.xml" Id="Rd8079226f207429d" /><Relationship Type="http://schemas.openxmlformats.org/officeDocument/2006/relationships/slide" Target="/ppt/slides/slide7.xml" Id="Raa431a9fadb54d45" /><Relationship Type="http://schemas.openxmlformats.org/officeDocument/2006/relationships/slide" Target="/ppt/slides/slide8.xml" Id="Rebae2845f59546ee" /><Relationship Type="http://schemas.openxmlformats.org/officeDocument/2006/relationships/slide" Target="/ppt/slides/slide9.xml" Id="R658bb2af6645404d" /><Relationship Type="http://schemas.openxmlformats.org/officeDocument/2006/relationships/slide" Target="/ppt/slides/slide10.xml" Id="Rbb1a6fae574548c3" /><Relationship Type="http://schemas.openxmlformats.org/officeDocument/2006/relationships/slide" Target="/ppt/slides/slide11.xml" Id="Re780e435f7a245e2" /><Relationship Type="http://schemas.openxmlformats.org/officeDocument/2006/relationships/slide" Target="/ppt/slides/slide12.xml" Id="Rb9768b71ea1045c1" /><Relationship Type="http://schemas.openxmlformats.org/officeDocument/2006/relationships/slide" Target="/ppt/slides/slide13.xml" Id="R9c90346b01744fc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70e4c1b522343f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98e60fd5cce431f" /><Relationship Type="http://schemas.openxmlformats.org/officeDocument/2006/relationships/notesMaster" Target="/ppt/notesMasters/notesMaster1.xml" Id="Re159a70ae7a447e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6ff75f622ab44e1" /><Relationship Type="http://schemas.openxmlformats.org/officeDocument/2006/relationships/notesMaster" Target="/ppt/notesMasters/notesMaster1.xml" Id="R7bab8e2c113f4d3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cd93626ad6c4dab" /><Relationship Type="http://schemas.openxmlformats.org/officeDocument/2006/relationships/notesMaster" Target="/ppt/notesMasters/notesMaster1.xml" Id="Rdcf67ff9ccf1432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f7d12ac749247ab" /><Relationship Type="http://schemas.openxmlformats.org/officeDocument/2006/relationships/notesMaster" Target="/ppt/notesMasters/notesMaster1.xml" Id="R9d73203ac185496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524a5203f4f4cc4" /><Relationship Type="http://schemas.openxmlformats.org/officeDocument/2006/relationships/notesMaster" Target="/ppt/notesMasters/notesMaster1.xml" Id="R94b9b28b4a1c475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821ce98a8dd4de8" /><Relationship Type="http://schemas.openxmlformats.org/officeDocument/2006/relationships/notesMaster" Target="/ppt/notesMasters/notesMaster1.xml" Id="R9f4643bba02944e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406f91d9df14cc8" /><Relationship Type="http://schemas.openxmlformats.org/officeDocument/2006/relationships/notesMaster" Target="/ppt/notesMasters/notesMaster1.xml" Id="R456f7a0979524e9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d72d260ac6e4efe" /><Relationship Type="http://schemas.openxmlformats.org/officeDocument/2006/relationships/notesMaster" Target="/ppt/notesMasters/notesMaster1.xml" Id="R98355fdb22e3425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6a30f588bb64d31" /><Relationship Type="http://schemas.openxmlformats.org/officeDocument/2006/relationships/notesMaster" Target="/ppt/notesMasters/notesMaster1.xml" Id="R69ca88beb670432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3c62da4ec664304" /><Relationship Type="http://schemas.openxmlformats.org/officeDocument/2006/relationships/notesMaster" Target="/ppt/notesMasters/notesMaster1.xml" Id="R1e00532cc64f4cf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eb961f1325049f1" /><Relationship Type="http://schemas.openxmlformats.org/officeDocument/2006/relationships/notesMaster" Target="/ppt/notesMasters/notesMaster1.xml" Id="Rb13f2ae19d594c3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20698fe276e42bd" /><Relationship Type="http://schemas.openxmlformats.org/officeDocument/2006/relationships/notesMaster" Target="/ppt/notesMasters/notesMaster1.xml" Id="R4aa3a954b34c40d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2d0213940cc45f0" /><Relationship Type="http://schemas.openxmlformats.org/officeDocument/2006/relationships/notesMaster" Target="/ppt/notesMasters/notesMaster1.xml" Id="Ra2a653a7623049f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outcome and state that ownership is proposed pending team confirmation.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control-plane, data-plane and application-layer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precise term automated recoverability, not full High Availability.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Answer directly, then cite the diagram, report section or dated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three claims: what works, what boundary remains, and what is still provisional.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how this agenda supports IP addressing, routing and the public-subnet web server.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three-cell diagram for orientation. Point out both VPNs and the non-transitive boundary.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design sequence to IP addressing, routing and the public-subnet web server.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milestones as shared project evidence; do not imply sole ownership of team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Defend the member-specific focus: IP addressing, routing and the public-subnet web server.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operational measure and the trade-off behind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each platform constraint, workaround and residual risk explicitly.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expected architectural behaviour from an implementation fault.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d750dd43f48c3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762f15faef8420d" /><Relationship Type="http://schemas.openxmlformats.org/officeDocument/2006/relationships/slideLayout" Target="/ppt/slideLayouts/slideLayout1.xml" Id="Ra3a3870fdb394964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3870fdb394964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c35b358944a17" /><Relationship Type="http://schemas.openxmlformats.org/officeDocument/2006/relationships/notesSlide" Target="/ppt/notesSlides/notesSlide1.xml" Id="Ra38fd4ba54c94e9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8904b6e5b4f6f" /><Relationship Type="http://schemas.openxmlformats.org/officeDocument/2006/relationships/notesSlide" Target="/ppt/notesSlides/notesSlide10.xml" Id="R5995f4ca07be4cc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2b3842e743c2" /><Relationship Type="http://schemas.openxmlformats.org/officeDocument/2006/relationships/notesSlide" Target="/ppt/notesSlides/notesSlide11.xml" Id="R6b58edb4035c494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d76e6f9c4036" /><Relationship Type="http://schemas.openxmlformats.org/officeDocument/2006/relationships/notesSlide" Target="/ppt/notesSlides/notesSlide12.xml" Id="R49a09d54cdda438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8f597e2a7435f" /><Relationship Type="http://schemas.openxmlformats.org/officeDocument/2006/relationships/notesSlide" Target="/ppt/notesSlides/notesSlide13.xml" Id="Rb0270286bb80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aa79e27c1420f" /><Relationship Type="http://schemas.openxmlformats.org/officeDocument/2006/relationships/notesSlide" Target="/ppt/notesSlides/notesSlide2.xml" Id="R74d5bd19aa96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1e5f77a284c5c" /><Relationship Type="http://schemas.openxmlformats.org/officeDocument/2006/relationships/notesSlide" Target="/ppt/notesSlides/notesSlide3.xml" Id="Rfa3d24185e76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8ae76bddb45ce" /><Relationship Type="http://schemas.openxmlformats.org/officeDocument/2006/relationships/notesSlide" Target="/ppt/notesSlides/notesSlide4.xml" Id="R652e1ece4a55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f1704e5f34f99" /><Relationship Type="http://schemas.openxmlformats.org/officeDocument/2006/relationships/notesSlide" Target="/ppt/notesSlides/notesSlide5.xml" Id="Rffb83ecf3141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cfe30520c4431" /><Relationship Type="http://schemas.openxmlformats.org/officeDocument/2006/relationships/notesSlide" Target="/ppt/notesSlides/notesSlide6.xml" Id="R29979560326c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3d44bf3344b6b" /><Relationship Type="http://schemas.openxmlformats.org/officeDocument/2006/relationships/notesSlide" Target="/ppt/notesSlides/notesSlide7.xml" Id="Rd6b6b4d16cfc45e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92c6d6874c26" /><Relationship Type="http://schemas.openxmlformats.org/officeDocument/2006/relationships/notesSlide" Target="/ppt/notesSlides/notesSlide8.xml" Id="Ra7c5f3b8e3e64c4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01eb2cfb4520" /><Relationship Type="http://schemas.openxmlformats.org/officeDocument/2006/relationships/notesSlide" Target="/ppt/notesSlides/notesSlide9.xml" Id="R29da7a83e7854e1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FB0BD6B3-661C-4CC6-829E-59AFD37E2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-1371600"/>
            <a:ext cx="4754880" cy="4754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FB39D5-1909-42FB-B814-2604EA54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4023360"/>
            <a:ext cx="3108960" cy="31089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6C39BF-87A4-4927-8361-4B4DCB85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37160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EG334S  ·  INDIVIDUAL PRESENTATION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0A4BC10-07FD-44E2-BB32-50FA822C8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828800"/>
            <a:ext cx="91440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2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Designing Addressing and Routing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9F7D06-08FF-4FB1-B428-3BA457014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43200"/>
            <a:ext cx="8595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CIDR planning, route ownership and public-subnet reachability</a:t>
            </a:r>
          </a:p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across three cloud cells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A884B6DD-20D9-49C6-9559-FD57079E1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206240"/>
            <a:ext cx="4206240" cy="86868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37EE58F-8027-4F55-8610-A5AE86262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15968"/>
            <a:ext cx="38404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Adelene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6B9A48FC-7FC5-44DE-9654-2809D052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3840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Team Member · Addressing &amp; Routing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589E586E-399F-4A48-B5DE-CC0581422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6928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TEAM REVIEW · proposed focus · 3 cells · 2 IPSec tunnels</a:t>
            </a:r>
          </a:p>
        </p:txBody>
      </p:sp>
    </p:spTree>
    <p:extLst>
      <p:ext uri="{BB962C8B-B14F-4D97-AF65-F5344CB8AC3E}">
        <p14:creationId xmlns:p14="http://schemas.microsoft.com/office/powerpoint/2010/main" val="155750151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B56AA8-9286-443E-A080-BC915D240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 — RESULTS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C36E300-BA1A-4311-9C39-5D206964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How I know it works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687D1D1-3F17-4069-ADDB-38F0E6327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44752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 tested at two levels for each tunnel, because a tunnel can report UP while carrying no traffic at all.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370090-006B-46AA-95CB-725B93D28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E7A46"/>
                </a:solidFill>
                <a:latin typeface="Cambria"/>
                <a:ea typeface="Cambria"/>
                <a:cs typeface="Cambria"/>
              </a:rPr>
              <a:t>0%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45941CC-69D5-4861-902E-A07283C7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packet loss, both tunnels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517370-08E7-4622-BA74-CF33C4853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254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95D4BA6-22F6-4432-B057-7B638AD77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ttl — proves it was routed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80E6946-E106-4C6A-BAB8-1B8456974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C7293"/>
                </a:solidFill>
                <a:latin typeface="Cambria"/>
                <a:ea typeface="Cambria"/>
                <a:cs typeface="Cambria"/>
              </a:rPr>
              <a:t>6/6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B7632D29-03FA-4D7D-B226-B25C8E382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tests with expected result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123C9CB-AF92-4E33-BD38-2C8AE3FD7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1920240"/>
            <a:ext cx="25146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861DD48-3E5C-413E-BBB5-73944259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2670048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providers, one HTTP request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C72E9892-9032-4FB0-94AA-EBA87A762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291840"/>
            <a:ext cx="10881360" cy="1335024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0A7B0B5-682A-48DF-8097-06049117B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19856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The strongest single result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2881E21C-6666-42BD-8417-126050B2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4176"/>
            <a:ext cx="103327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curl http://10.1.1.90   →   &lt;h1&gt;EG334S AWS Public Cloud Web Server (eu-west-1)&lt;/h1&gt;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A4FEFB7-C559-4EE2-95C9-84DAAAD41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41648"/>
            <a:ext cx="1033272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 complete application request, issued from a virtual machine in Azure in Singapore, crossed an encrypted tunnel over the public internet, was served by Apache in AWS in Ireland, and returned by the same path.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3848EF41-5318-442B-B006-06AE4F5F8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1D0B759-1371-432F-988B-B4F5E06D6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Control plane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FBF8C2F3-A8A2-4AFB-94CE-A526A431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 telemetry: both tunnels report UP with an accepted route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55884258-5CE3-4880-B33C-2A99DB52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34B9F152-AA10-4773-AD8C-1D6E026B4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Data plane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2CFEC45F-B7F9-4E1F-AD03-377214039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 verified in both directions, 0% loss, ttl 254</a:t>
            </a:r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5AC19976-94EC-4087-96A1-E23C45434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2F52F2BF-DBEA-47E8-8DED-D8699D78C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Application layer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FC9C706-0881-4A0B-8AF9-EF514504C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HTTP served across two cloud providers</a:t>
            </a: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932806C8-A4CE-47C9-9B02-C4426B20B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C1923B1-D31C-4523-AF7A-B79D6B6B9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Negative test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1E29928E-FF21-475D-B83E-0AA595C9A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Transitive path fails, as designed and documented</a:t>
            </a:r>
          </a:p>
        </p:txBody>
      </p:sp>
    </p:spTree>
    <p:extLst>
      <p:ext uri="{BB962C8B-B14F-4D97-AF65-F5344CB8AC3E}">
        <p14:creationId xmlns:p14="http://schemas.microsoft.com/office/powerpoint/2010/main" val="156582919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12EE3B-7594-44FB-BF0A-95DA9FADC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 — RECOVERY ROUTING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422DAD9-35F1-452D-A4F9-85B28864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Private DNS keeps recovery routing stable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B759B7C-82A1-427F-9535-AA58D0712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0401B143-FC60-4826-BA87-C1BA4E5A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8A31D5-15B6-4EE8-9767-4736A958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270EA4-D214-4155-8B87-228BDEB7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Stable name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59B60D0-F759-4D5D-96EA-F6CBA802D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recovery pattern uses a private DNS record for the hub application rather than treating an EC2 public IP as permanent.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A1CC3F42-1766-4439-8E5A-4BFF24B8C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4140583-44D2-4A7F-AC7A-5A9176A39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B704FD2-44B6-4DE2-8EEB-D633D3082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E88A30CC-F589-4A53-B3DA-131C4E07D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Measured result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44DDA03-5481-4EFF-8DC7-5EC10F564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application returned in 4m 04s, inside the accepted 10-minute objective.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366EAA4B-42A7-4364-A156-86A79E25B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3FF80470-AD35-4EEE-AEFF-A3D0BA7E8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57D59D5-3168-4E09-AF79-2217BB014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567346C-1BB2-4A75-98F5-AEF311F7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Route impact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DD571B2E-17E8-497B-8DB4-B8C0A5DE4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standby remains inside the Ireland VPC, so existing VPN and VGW routes do not need to change.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E96FC6C6-2165-4F64-AB61-D1EA6CAE1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B541EBC0-3F81-45AD-B546-F7F7FBD22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E4740187-3246-4A3E-B994-645F93833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7C2A644F-FC70-4B1F-A971-19CA3C9B4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Limit of the test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AEF5047F-BEF0-4277-99D2-7F7E6D64A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This validates application reachability after EC2 recovery. It does not validate a failed VGW, VPN connection or AWS region.</a:t>
            </a:r>
          </a:p>
        </p:txBody>
      </p:sp>
    </p:spTree>
    <p:extLst>
      <p:ext uri="{BB962C8B-B14F-4D97-AF65-F5344CB8AC3E}">
        <p14:creationId xmlns:p14="http://schemas.microsoft.com/office/powerpoint/2010/main" val="169645406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6EAC14-89EB-4040-AC76-123A96A5B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PREPARED ANSWERS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250D2AE-24D9-4391-9685-0F431CB37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Questions I expect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E5DDA4BF-77A5-42E9-B748-59DFE73FC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0DDC11-9E90-44FE-BB0C-14F02352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F2DDEA-0345-4179-A398-22F203FA7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use /16 networks?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3744DD5-EB21-4B81-BA5C-970F7CD41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They are easy to distinguish, do not overlap and leave room for workload, gateway and recovery subnets without redesign.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25EA0C4D-94C7-4D97-B9F0-85C446601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A670D76C-931A-4513-908C-30839DFA8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FE4B8281-04B0-481D-B613-DF23D2EA5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Which routes are static and which are propagated?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D2982B6-F1F2-4F0D-A022-CEA17F92B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spokes declare remote prefixes; the Ireland VPC uses VGW route propagation to learn both spoke networks.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BB1904E5-2330-45D2-AAB0-1B0941359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62AD0DFB-6A4A-4E2B-BCEF-381311145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CDA9960F-0919-431D-8561-D02CE0D82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does ttl=254 matter?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04748FD3-579D-4DA2-BEB5-A1AC474A3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response began at 255 and lost one hop, showing that a gateway routed the packet rather than a local host answering.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43B7513-7B40-48CD-865D-B7214DA50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9CD182D-F553-4E85-9436-7128ABCC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B2DD4B4-8228-4269-A4C4-213EF702D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Can the spokes reach each other?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8953EC2A-B458-44E0-9B4D-AC7270A3C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No. VGW does not provide transitive routing between the two VPN connections.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70D99332-FAFF-4E78-B580-2B014B5B2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C8F432EA-3137-4DC4-88E4-3137A9FFA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ED57E3E0-45E5-4B02-A7FD-BE32E4D43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keep GatewaySubnet separate?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1EEE97B-7AA5-447F-9E89-683DBA00C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 reserves it for the managed VPN gateway. Workload controls belong on the workload subnet.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530EFC2-FB4C-42C7-9FF8-703DF09F7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56CF0C3-BCD5-48A0-A8F3-61F5375DF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FC26FF9E-727A-44AE-83B9-B0E708EBF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How does recovery avoid route changes?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CE90B79-32C0-4F4D-A829-DCD0AF87E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replacement service stays in the Ireland VPC and uses a stable private DNS identity.</a:t>
            </a:r>
          </a:p>
        </p:txBody>
      </p:sp>
    </p:spTree>
    <p:extLst>
      <p:ext uri="{BB962C8B-B14F-4D97-AF65-F5344CB8AC3E}">
        <p14:creationId xmlns:p14="http://schemas.microsoft.com/office/powerpoint/2010/main" val="190461992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9D91312E-0A2C-4127-A3B8-22C58E78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108960"/>
            <a:ext cx="5120640" cy="5120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28212E3-C151-4E92-9EA1-CA02CE987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188720"/>
            <a:ext cx="10515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IN SUMMARY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DC7D062-9334-47FE-97B4-1B9100B43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600200"/>
            <a:ext cx="10058400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The routing story starts</a:t>
            </a:r>
          </a:p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with the address plan.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DBB0C1F-D05D-4DAC-9BDD-4B8C1E79F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E92AC6E-A9F5-455E-99C4-460D7A0EA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92678A5-8E61-4FC2-AEA7-5B33A8DE6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09067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Three non-overlapping /16 networks make every route, rule and test expectation unambiguous.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9D0C2937-ADB0-4CC9-BC25-E5C529C93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FCA9437-47FF-4ACE-876C-66A35BEC7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6EDEC49-703F-4DCC-AEE4-0FC3598C1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86791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Static spoke routes and Ireland VGW propagation establish the two intended hub paths.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637A20C-F16D-40D7-A325-435EAE9CF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8324"/>
          </a:solidFill>
          <a:ln xmlns:a="http://schemas.openxmlformats.org/drawingml/2006/main" w="12700">
            <a:solidFill>
              <a:srgbClr val="D9832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B7CBA81-AD69-4E17-8F88-5115931BA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0E7613A-44E2-4C59-8E52-BCC021A77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64515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ICMP, TTL and HTTP evidence prove outcome; the negative transit test defines the boundary.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A9CE65D-1F1E-469F-BF1E-DB8C762ED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623560"/>
            <a:ext cx="100584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 i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Thank you — I can trace any tested packet from source CIDR to next hop and destination.</a:t>
            </a:r>
          </a:p>
        </p:txBody>
      </p:sp>
    </p:spTree>
    <p:extLst>
      <p:ext uri="{BB962C8B-B14F-4D97-AF65-F5344CB8AC3E}">
        <p14:creationId xmlns:p14="http://schemas.microsoft.com/office/powerpoint/2010/main" val="8535414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54D815-F47C-4DA4-ADA8-049F39D95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WHAT I WILL COVER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FBB11BB-7056-4F95-8FCE-0C963944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Agenda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DA8A12F-0C85-4959-B03A-0DA0B1BB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045B056-13FF-4A3A-ABF4-E7DCB9307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9E645D-EC07-4540-B4C5-90EAC61AD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44475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The address plan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5937FF-B215-4F23-A11F-5ED0E24A2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73736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non-overlapping /16 networks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5BCC3ED4-22B1-4985-83A2-36CA3792E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29D9AF2-E27C-494E-BA4D-820D76A49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6D8CDBFB-584B-44B8-B632-54AC8926B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231136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Subnet design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30D2D29-D850-44FA-8468-F31830EC3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523744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Workload, public and gateway separation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A8DD70A-9056-4F09-9BA2-19CD8B087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7B084DB-DA94-4936-8027-EA0E2EFC0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499B464-A270-4C46-A237-E5D6428E0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017520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Route ownership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83307BD-0F7A-40FB-B15A-6D6EB75E6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310128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Static routes and propagated routes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3611ADD-E0B1-46B7-ACD1-17389E3E6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7B82EDE-CF5B-4BE9-9212-95023FD75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1300D8DD-B720-407B-8F32-BC44CCF91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803904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The public server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CDE3D335-09DF-48A8-81FB-5242990DC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096512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How the Ireland workload is reached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0E805FE2-6DF2-4339-8084-0E5F35CD1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D8FD2AF-1747-47FB-9706-B6DC57AB6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4D6423D-27A1-42D0-A8B0-9EDFD60A9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590288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Constraints &amp; diagnosis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4CB2CA1F-C1D0-4A63-A2C8-333F0E844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882896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Why tunnel UP does not mean traffic flows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4DC5F0F8-F030-432E-8550-1FB3A60AB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743DA91-C643-476E-9EF5-CE71EB5B9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142BEE0E-832C-4C6A-B8B4-9F4685472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37667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Verification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8B7164E8-A7D4-4E53-9227-1C8706940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66928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ICMP, TTL and HTTP evidence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45D5E41C-2461-4AF6-A56E-48FD3E4C6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1481328"/>
            <a:ext cx="3108960" cy="278892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C3285D96-24CE-4685-B355-E14AB2A7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627632"/>
            <a:ext cx="26517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My slice</a:t>
            </a: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CF443CDA-DF91-49FD-A34D-F569087AB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920240"/>
            <a:ext cx="2697480" cy="2240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IP addressing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Subnet design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Route tables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Propagation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Public web server</a:t>
            </a:r>
          </a:p>
        </p:txBody>
      </p:sp>
    </p:spTree>
    <p:extLst>
      <p:ext uri="{BB962C8B-B14F-4D97-AF65-F5344CB8AC3E}">
        <p14:creationId xmlns:p14="http://schemas.microsoft.com/office/powerpoint/2010/main" val="4307193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F1647CD-449B-49F2-88D3-E268DE546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1 — CONTEXT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15D6325-8525-4BA9-A2F9-5C7B406C9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Three cells, two tunnels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2B62329-9543-4558-81B6-EAAD23A3C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2FB183-A34C-474E-ADC4-FF058C247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Simulated on-prem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7E727E9-E70E-48D8-B47F-3B0FF9406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us-east-1 · N. Virginia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E36FFB-7AA6-4340-AB9E-DC694B10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1F0CC1D-C5D7-4889-B5DD-A9E0C8E4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strongSwan customer gateway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+ test server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0EA91CB5-1DB4-4A30-BC69-97BF926EE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772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1835DE0-86BA-4DAA-97D4-024D14C65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AWS public cloud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E08370B-4954-44E1-9DE0-A0C386EC3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eu-west-1 · Ireland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6BF1666-E860-4BC5-961B-541CB8ACC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A84ABB0-4552-41D3-9B26-EC2831B53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Apache web server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THE HUB — both tunnels land here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22C9A033-BCCF-4A29-B4B1-3558BFAF6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6CBB20B-61D6-4D02-8066-B473B163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C2FE938-7E5F-4870-BC69-D323D2D7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southeastasia · Singapore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25C6903-69FE-4CCB-9E6D-8EF14B3F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4CE0200-E40C-4B3F-A1AA-180BBB914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nginx web server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D658B342-325E-46CB-AC54-4D7CEE0D4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9134A176-DF10-4D86-B56B-51333E0CC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#1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6CE4853A-9FAE-48A9-A0D7-D274EFADB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~69 ms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3C86BFD5-744D-4FD6-86AB-A5B55EA59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5CF55DE7-21C3-43ED-B6E6-F5594BE7F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#2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47FDCD98-4750-4CB0-8A86-99450EB5C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~189 ms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AF439319-3240-4123-82FA-D94A43672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206240"/>
            <a:ext cx="1088136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2D58C081-1EBD-4A7C-95FB-BF5A9A436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07408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Both tunnels are IPSec over the public internet. The difference in latency is physical distance, nothing else.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2F89F896-EB9F-4FE9-9441-A7C12898F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54880"/>
            <a:ext cx="10332720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Every ICMP reply came back with ttl=254 — decremented from 255 — which proves the packet crossed a gateway rather than being answered locally. That is how I know the tunnel is genuinely carrying the traffic.</a:t>
            </a:r>
          </a:p>
        </p:txBody>
      </p:sp>
    </p:spTree>
    <p:extLst>
      <p:ext uri="{BB962C8B-B14F-4D97-AF65-F5344CB8AC3E}">
        <p14:creationId xmlns:p14="http://schemas.microsoft.com/office/powerpoint/2010/main" val="19726658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DD6492-D86D-43A8-8115-DB9D71E50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 — ADDRESSING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9FCC0015-D1CB-4FF1-8FDA-A71E90C5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Non-overlapping CIDRs made routing possible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06DEAC1-1A65-4C7D-BD84-5C49E233A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08760"/>
            <a:ext cx="521208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FBAD04-5C3B-4A36-B108-7F1A60D1F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664208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Address rule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C5D7FF4-5582-45BB-A05A-6F0DAE75F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938528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One /16 per cell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34A5DB-47FA-41FE-8D70-266DA12F6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87168"/>
            <a:ext cx="475488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Virginia owns 10.0.0.0/16, Ireland owns 10.1.0.0/16 and Azure owns 10.2.0.0/16.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B4979716-0CD1-4B0B-95EF-6A17B302E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1508760"/>
            <a:ext cx="525780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96DDBF7-D9B9-4BFE-A2FB-44EE16908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664208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Routing rule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89A07F77-2CF6-49A6-B532-6819919BD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965960"/>
            <a:ext cx="48463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Every remote prefix has one next hop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B5EB590-835B-4CC6-924E-9229BF6AC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97480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Static routes express intent at the spokes; route propagation lets the Ireland hub learn both remote networks from its VGW.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9E94880-C83B-400E-B884-CC339015E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611880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the sequence matters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41C6C84-1194-4B11-B7FC-8A9C27E3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977640"/>
            <a:ext cx="10881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Subnets and routes inherit from the CIDR plan. Locking the ranges first prevents the most common VPN symptom: tunnel UP, but no usable path.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5682C14E-504B-4ADD-A957-DB2AEE16C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1DE4092-7C79-4205-8170-B0ED4051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BBC94AE6-FCB2-4657-A962-249E94FDA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319CACB3-C1C1-40AC-A515-5F7283592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B794746-3A59-4750-AAEE-86E3B4576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7DDE0796-8CDB-4668-A30A-73B8A006F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public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145AA097-155B-44A0-B3C7-EC9D48E3E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7B891E9B-F004-400B-BBB7-51E82C9EA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95F1F912-3756-42B5-9BB3-596B2958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</p:spTree>
    <p:extLst>
      <p:ext uri="{BB962C8B-B14F-4D97-AF65-F5344CB8AC3E}">
        <p14:creationId xmlns:p14="http://schemas.microsoft.com/office/powerpoint/2010/main" val="8390666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86583F-0D30-41F7-A962-F836D54D7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 — DELIVERY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AE2F2DE-7118-4EB7-AA5B-285E98E2A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Where we ended up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36B9929-680B-4708-BF59-3FB16BE4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1022EA6-917D-4FBD-8250-BC2E4BC94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54B9408-F2DB-44A5-8ED5-D0C01CA7E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3096FDD-E3CF-4DBD-BA0E-BDE9D8255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CIDR scheme locked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CF6A106-ADA2-4DBA-80AF-DC6DDF5A1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non-overlapping ranges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E7170FC2-C9C2-4243-9CCE-660C16C61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E30F95E-A983-45C6-85B3-00C6DB6A8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11A4488-3C14-45C9-BD57-0C4351905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E0D47F9-7487-4455-9097-0D23464BD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AF87F88-C4BF-4000-82FA-61893CCD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All three networks live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21C05BA4-6297-42E1-B391-8033841D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2 AWS VPCs + Azure VNet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518574D-1A3B-4F78-9DCF-7566A3EE2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D33A6FD-AE45-4C8B-BDF4-9FACC0FCF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438476CC-1B2F-40C6-923A-BAF64F48F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D1557F41-84B8-45E8-987A-19F2BF2A4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556EA34-380C-496F-B75B-AA8E908DE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First tunnel passing traffic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A09A246-A997-4330-8F48-4B3A85B59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 ↔ AWS, 0% loss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960FD19-AEDF-4F98-B8E7-632AFA796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F92FD997-2D55-4116-A2E8-0AB176154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34D29C0C-882B-4659-87D7-78BDA97E9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9A942D4F-457C-445F-877D-968A91FA0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BB47DA80-CA37-44A9-88BB-EF664D9DF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Multi-cloud proven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CF395355-9948-4C7B-B1CB-5E2D2E4F6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 + HTTP across providers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9F8E681F-41C3-4597-8F22-917DD81C2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D266F6B8-D505-423F-BD45-9D5FE6933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51DA9706-D8C0-4995-B1A0-55C37BDC2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8B18DF65-46C1-4110-98B5-D6ED1009F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4884D15-4597-41F9-929C-7368E5E28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Assessed demonstration</a:t>
            </a: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9A7B0332-540E-466C-A1B7-4E3CB08AA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this session</a:t>
            </a: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FE430955-AF0A-4D1B-B318-809F6E325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4F22F6D2-0836-4105-B6F5-E73987D7B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C61FC7E-536B-4CD6-BB46-4F1D2B664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CB67515E-F3C6-41AE-8502-402A14A02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676B62A9-86D7-4D7E-8619-A31EE6CC6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Fully decommissioned</a:t>
            </a: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AF378DBB-387D-4705-9601-6F197E42E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by 30 Aug 23:59</a:t>
            </a: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BDE22B2-3A41-491F-97ED-6B0858F2C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815A812A-0EDA-4517-9F81-FA44F6DFB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54880"/>
            <a:ext cx="11064240" cy="9144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CF91B6F8-A818-4754-B2FF-EBFF9D680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19472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Four of six milestones achieved — and we hit them roughly two weeks ahead of the planned dates.</a:t>
            </a: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8F4E4202-4AB5-430A-BFDF-055866A5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30368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The time we bought went into testing properly and capturing evidence while the system was live — not into extra features.</a:t>
            </a:r>
          </a:p>
        </p:txBody>
      </p:sp>
    </p:spTree>
    <p:extLst>
      <p:ext uri="{BB962C8B-B14F-4D97-AF65-F5344CB8AC3E}">
        <p14:creationId xmlns:p14="http://schemas.microsoft.com/office/powerpoint/2010/main" val="3345380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954A73-33B6-4D9E-8BF3-5760FA583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3 — MY SLICE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7130AAC-DE2F-4C82-9ABF-3640C3246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Three address spaces, one unambiguous plan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1C9AD2F-C44E-4B8C-AA3F-BD747F4D3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489F1073-017D-4B19-956D-79CF9644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83664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B8170C-5337-478C-85D7-7394290F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83664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70BA3D-B8BC-4EC0-806C-09E8120E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1719072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Virginia: 10.0.0.0/16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96FE1A4-BBF8-4482-B0CB-F34331721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2029968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simulated on-premises cell includes a public gateway subnet and a private test-server subnet.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A1761FD-5E0F-4B8B-8A74-4E9BB9342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852928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F9B2DF7-3E5C-4007-ADDF-54448771A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182112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53F7FB1-AC82-4B48-A626-CD5E51BE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182112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FDC77E24-7518-4624-8A67-9DEDE0D4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017520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Ireland: 10.1.0.0/16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F1B8D93-E827-4266-AF80-421CF3525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328416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public workload subnet hosts the Apache server; a separate 10.1.2.0/24 subnet is reserved for recovery.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1A0249E8-FDB2-436C-B6B7-7E196ADAC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51376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74E192C-BB7B-4D10-90A2-8CC0CFA30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805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6AACAE5-62AA-41E8-B4A8-EC260D864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805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A4C31C6-557B-46A9-B968-70BE2F47D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315968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Azure: 10.2.0.0/16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DB9EE90-0DAA-4E4D-857B-004968D58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626864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workload subnet is distinct from GatewaySubnet 10.2.255.0/27, which is reserved for the managed VPN gateway.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C8620BC7-8BA1-475C-976C-DFF72DC87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86400"/>
            <a:ext cx="10881360" cy="777240"/>
          </a:xfrm>
          <a:prstGeom xmlns:a="http://schemas.openxmlformats.org/drawingml/2006/main" prst="roundRect">
            <a:avLst>
              <a:gd name="adj" fmla="val 9412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718E4E1-1FD6-4196-8EC1-35CD05B9D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50992"/>
            <a:ext cx="10332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7A4A12"/>
                </a:solidFill>
                <a:latin typeface="Calibri"/>
                <a:ea typeface="Calibri"/>
                <a:cs typeface="Calibri"/>
              </a:rPr>
              <a:t>No range overlaps another, so the same addressing table drives routes, security rules and test expectations.</a:t>
            </a:r>
          </a:p>
        </p:txBody>
      </p:sp>
    </p:spTree>
    <p:extLst>
      <p:ext uri="{BB962C8B-B14F-4D97-AF65-F5344CB8AC3E}">
        <p14:creationId xmlns:p14="http://schemas.microsoft.com/office/powerpoint/2010/main" val="10411904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5ECC3D-6B2C-4118-9403-142BC095B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4 — MY SLICE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E8B74FA-10E4-4845-BD31-BE4EEE30E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Routes split between static intent and managed propagation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23172F0-F912-4A56-9CCF-79A09C5C4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108813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Each route answers one question: for this destination prefix, which gateway or interface owns the next hop?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8FB341F4-09C1-443F-AE02-B3BB12046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148840"/>
            <a:ext cx="521208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489F4E-80E4-4AD1-9B0F-825E9DAB2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286000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Virginia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8875B45-8EA2-48EF-817F-972A203B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560320"/>
            <a:ext cx="47548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10.1.0.0/16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64272C6-6065-4557-88BA-A3C5E3351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07792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route points to strongSwan EC2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2FCD3A8-2072-41B6-A625-93266BA0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2148840"/>
            <a:ext cx="525780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7D700EB6-0642-4566-AACB-87B1C4B3F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286000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Ireland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C128400-9D00-4547-83D7-AA0244806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560320"/>
            <a:ext cx="48463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propagated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B16DCEB-67C2-4267-A6FC-E619B7AE9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907792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VGW learns both spoke prefixes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27726BED-76EE-4C9B-9C7D-2C926346F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1F39CB4-1CCB-45DE-8535-8ECCBEC45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Azure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E2878E60-CD91-435E-A99B-6D2676A7D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10.1.0.0/16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4F4B8D0C-F3A8-41E0-AFEF-431E9AE3D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declared through the local network gateway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028150B2-DA76-41D0-A79F-4ECA1E57A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9D5C84B3-C388-437E-A21A-0E9ADEDE2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254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3231F3A-B9DB-4C99-8344-F6B941A85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observed TTL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3E50EBE-78C6-4F99-91A4-5D51C022C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proves a gateway hop occurred</a:t>
            </a: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BEA4A2F7-489D-4C09-8B8B-05527587D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BFD57B1-7FF1-434F-B411-ADFD9DBBE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0%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60E2160-9502-464C-8A37-4F1343CAC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packet loss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CC91D500-36B2-4D08-A42E-86F5D423E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 the demonstrated paths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0AC0830A-417A-495A-811B-0D29EBEE2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95013FCC-3529-422A-803A-146A1DAF7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HTTP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1EDFCF13-DF02-4EC2-B816-CFBA62337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application test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BDAD6B87-EA74-4D30-9711-8EF7602E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 VM to Ireland Apache</a:t>
            </a: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82CEF3B1-0FFC-496B-B5A7-7084F580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94960"/>
            <a:ext cx="10881360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9E1BE4C1-5C2A-421A-97C0-8589ECC43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59552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 insight: route tables prove intent; traffic tests prove outcome.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16EAABD-D574-4F2A-AE68-E6AA28F3F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70448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I read both together because a correctly configured tunnel can still have a missing or misdirected route.</a:t>
            </a:r>
          </a:p>
        </p:txBody>
      </p:sp>
    </p:spTree>
    <p:extLst>
      <p:ext uri="{BB962C8B-B14F-4D97-AF65-F5344CB8AC3E}">
        <p14:creationId xmlns:p14="http://schemas.microsoft.com/office/powerpoint/2010/main" val="6514268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AE459E-6CBA-42F0-AD03-8DB516B6D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5 — CONSTRAINTS AND DIAGNOSIS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65228CA-12AD-4692-A1C4-D1D32C54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Addressing and routing failure modes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A58A305-6A87-421C-B558-BE7AC457C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13EE0A-CE9C-4C16-9BD0-1863F2C9D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64208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Tunnel UP, traffic DOWN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61B2D1-85D9-4430-AFD0-2232C2006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93392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control plane can be healthy while a route, security rule or source prefix is wrong.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E64DAC42-56C8-47F2-A6FD-FF84265D6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56816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51E324E-20AF-4A72-A1FA-FFC54D649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011680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320FDEE-CD23-4B6C-B4DE-A985F388B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203704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Check accepted routes, both directions of the path, security scope and the actual source address.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4D35E20A-DF42-40CF-AC46-A02E3E9CC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05119A7-92DB-416B-9039-B274DE469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45536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GatewaySubnet has special rules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E3B1CBC-3C0A-48F3-A202-5722D0C3E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74720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It exists for Azure’s managed VPN gateway, not ordinary workloads.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4FAD1F5-923A-4333-8EAC-9A5013320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438144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E0529FD-1EA4-4CA4-86E7-C2C947065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493008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D2F0F143-A49C-4037-9AB2-9C1BEE87A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685032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Kept it dedicated at 10.2.255.0/27 and applied the NSG only to the workload subnet.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CBB0E871-7CED-4293-9171-72241D0F3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98848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76767BC-E7DE-4C05-BD01-0E5886447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 public IP is not the recovery identity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A967B48D-92B6-4141-867E-0DE5E19AD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56048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Replacing an EC2 service can change its instance and public endpoint.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A5F53B65-FD62-4CB0-852B-1611990F9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919472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AA1B4BB3-4661-4D39-80D5-FE5B8BD32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4974336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4D22E96-E978-46FB-A815-F3728AC32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5166360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Use a stable private DNS name inside the VPC so recovery does not require peer route changes.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C482015-48D5-47DC-A9EA-D4DC88C13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943600"/>
            <a:ext cx="108813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troubleshooting order is deliberate: address, route, security, tunnel telemetry, then application.</a:t>
            </a:r>
          </a:p>
        </p:txBody>
      </p:sp>
    </p:spTree>
    <p:extLst>
      <p:ext uri="{BB962C8B-B14F-4D97-AF65-F5344CB8AC3E}">
        <p14:creationId xmlns:p14="http://schemas.microsoft.com/office/powerpoint/2010/main" val="43968410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729480E-3F1C-46F4-AF14-1FECB49C9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463040" y="4206240"/>
            <a:ext cx="4206240" cy="42062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9B46109-6277-4352-A90D-10C306AE8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22960"/>
            <a:ext cx="10698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SECTION 6 — THE ROUTING FINDING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FD7BE3-C389-4DB5-975E-C9430856E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234440"/>
            <a:ext cx="10698480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A valid route to the hub</a:t>
            </a:r>
          </a:p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is not a route through the hub.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AAF2DEB-E6A6-443D-A0FB-2C67D7954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51460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>
                <a:solidFill>
                  <a:srgbClr val="F0A868"/>
                </a:solidFill>
                <a:latin typeface="Courier New"/>
                <a:ea typeface="Courier New"/>
                <a:cs typeface="Courier New"/>
              </a:rPr>
              <a:t>Expected: Virginia cannot transit Ireland to Azure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5B066A-AE1E-4535-8D15-5377D1274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108960"/>
            <a:ext cx="106984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9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The destination prefix has no supported transitive next hop.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F84D4E7-E04D-45F8-B856-93415E3C5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566160"/>
            <a:ext cx="10424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VGW route propagation teaches the Ireland VPC how to reach both spokes. It does not convert VGW into a router between the two VPN connections.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B1801B59-3523-46E4-99D4-88B214AF5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572000"/>
            <a:ext cx="512064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CD5717B-6CF6-417C-99BB-60863266E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18304"/>
            <a:ext cx="46634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Why this matters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B49CCE7-0255-4BAF-9643-64ACF5C52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992624"/>
            <a:ext cx="46634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The route table and negative test together define the real connectivity boundary.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541C7980-B9E2-4322-897B-E2E1E948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4572000"/>
            <a:ext cx="5166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D826881-510F-44DB-965D-13CC10DC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718304"/>
            <a:ext cx="47091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If transit is required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043EEE9-74C0-4246-AFA3-9849744E3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99262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Introduce Transit Gateway or a routed appliance, update route ownership and repeat every positive and negative test.</a:t>
            </a:r>
          </a:p>
        </p:txBody>
      </p:sp>
    </p:spTree>
    <p:extLst>
      <p:ext uri="{BB962C8B-B14F-4D97-AF65-F5344CB8AC3E}">
        <p14:creationId xmlns:p14="http://schemas.microsoft.com/office/powerpoint/2010/main" val="165589138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2026-07-28T15:46:19.9930000Z</dcterms:created>
  <dcterms:modified xsi:type="dcterms:W3CDTF">2026-07-28T15:46:19.9930000Z</dcterms:modified>
</coreProperties>
</file>