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one-line framing, not with my name, they can read my name.
"Our team built a working multi-cloud environment: three separate cloud cells, two providers, joined by two encrypted tunnels over the public internet. It works, end to end. My job on this project was making sure it actually got delivered, and that it didn't quietly bankrupt us or get left running past the deadline."
Then: "I'll show you the system, but I'll spend most of my time on the part I personally owned."
Keep this to about 30 seconds. Don't read the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Lead with the method, not the numbers: "I tested at two levels, because a tunnel can say UP and carry nothing."
Then the four stats quickly.
Then slow down for the curl result. This is the moment of the whole presentation. Say it as a sentence, not as a command: "A web request left a virtual machine in Singapore, crossed an encrypted tunnel, was answered by a server in Ireland, and came back."
That single line proves the multi-cloud environment is real and not just two tunnels that happen to be up.
The negative test being in the evidence list is deliberate, I tested what should fail, not only what should pass.
If they ask to see it live, the system is still running and I can demonstrate.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lessons, roughly fifteen seconds each. These are the ones I'd actually tell someone starting this project.
Number one is the big one and worth saying with conviction, because it cost the team time.
Number two and three are both admissions that I did something inefficient before I learned. That's fine, say them plainly. "I failed three deployments guessing before I stopped and read the quota." Owning the inefficiency is more convincing than pretending it went smoothly.
Number four ties back to my cost slide and closes the loop.
Do not rush this slide. It's where the assessors see whether I understood the work or just completed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do NOT present this slide. It is preparation, I keep it in the deck as a backup and skip past it, or use it only if Q&amp;A stalls.
The rubric's top band says "able to handle all Q&amp;A well AND able to anticipate questions". Having prepared these is how I anticipate.
The two I most expect are the Singapore choice and the transitive routing one.
The CloudWatch question used to be my weakest. It is now my strongest, so invite it. Answer with the specifics: two TunnelState alarms wired to SNS with a confirmed email subscription, a multi-region CloudTrail with log-file validation, and Flow Logs on both AWS VPCs delivering to S3. Then offer the live dashboard. Saying "both alarms currently read OK" is the detail that proves they are reading real telemetry rather than sitting configured and untested.
If a question comes that I genuinely can't answer: say so, say what I'd do to find out, and move on. Bluffing is far worse than not knowing.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sentences, then stop talking.
The system works. We delivered early. And it will be decommissioned on time, which matters because that's where marks get lost.
End on the offer to demonstrate live. The environment is still running, so that's a real offer, not a rhetorical one. It signals confidence.
Then be quiet and let them ask. Do not fill the silence.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at the six items quickly, five seconds each, don't narrate them.
Say: "Sections 3 and 4 are the parts I owned personally, so that's where I'll go deepest. Sections 1 and 2 are context so the rest makes sense."
Signposting like this is worth marks on its own, the assessors are looking for a coherent sequence, and telling them the shape up front means they can follow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Sixty seconds maximum on this slide. It is context, not my content.
Trace it left to right with your hand: on-prem, tunnel one, AWS public, tunnel two, Azure.
The one thing to land: "AWS public cloud is the hub. Both tunnels terminate on the same Virtual Private Gateway." That fact explains something later in the talk, so plant it now.
If asked why the tunnels differ so much in latency: Virginia to Ireland is across the Atlantic, Ireland to Singapore is most of the way round the planet. Nothing is wrong.
The ttl=254 point is worth making because it shows I verified rather than assumed.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slide where I show I thought like a project manager rather than just a builder.
The key sentence, say it plainly: "Most teams plan forward from day one. I planned backwards from the deadline, because the deadline is the only date on this project that cannot move."
Then the critical path. The point is not that we drew a diagram, it's that it told us what to cut. Bonus features, slide polish, anything off the chain is expendable. The chain is not.
Then the CIDR point. This is the most defensible decision I made: we spent time up front on addressing, and as a result we never had a routing failure caused by overlap. Prevention is invisible when it works, so I have to say it out loud.
If asked "did anything slip?", no, we finished about two weeks ahead of the planned dates, which is why we had time to test properly.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read all six. Say "four of six are done, five is happening right now, six is the deadline."
The line that matters is at the bottom: we finished early, and we spent the slack on testing and evidence rather than on bonus features.
That is a deliberate PM decision and I should own it: gold-plating a system whose tunnels don't route is worth nothing. Getting the core solid and proving it is worth everything.
If asked about bonus features: monitoring IS done, CloudWatch alarms, CloudTrail and Flow Logs are all live and I can demo them. High availability and auto-scaling are not, and the honest answer is that the brief says do not start bonus work until the core is proven. We prioritised evidence capture and the report over features we would then have to test and tear down.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points, then the honest gap.
Point 1, the contrast that matters is "scoped, not open". Anyone can open 0.0.0.0/0 and get a green tick. Restricting to exactly the two networks that should reach it is the actual security work.
Point 3 is the one that shows depth. Azure genuinely does not support an NSG on the GatewaySubnet, and it's documented. If I had "helpfully" attached one for consistency, I could have broken the gateway. Knowing where not to apply a control is part of security.
Then the SSH gap. Say it before they find it. "SSH is still open on the lab hosts, in a real build that's a /32." Volunteering a weakness reads as competence; being caught out by it reads as the opposite.
Point 4 is the one worth dwelling on, because it's the difference between preventing and detecting. Security groups stop bad traffic. They don't tell you when your tunnel drops at 3am. CloudWatch alarms on TunnelState do.
Say the specifics: multi-region CloudTrail with log-file validation, Flow Logs on both AWS VPCs, and an alarm per VPN wired to SNS. Both alarms currently read OK, which means they are reading live data, not just configured and never tested.
Then the SSH gap. Say it before they find it. Volunteering a weakness reads as competence; being caught out by it reads as the opposite.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strongest slide. Slow down here.
The framing first: "cost monitoring on this project isn't about money. Nobody's going bankrupt on eleven dollars a day. It's about detecting resources I forgot to switch off, because that's what costs marks."
Then the contrast, and let it land: there WAS already a budget on the account, two hundred and ninety-seven dollars. It would never have fired in time. It's a control that looks like protection and isn't.
Then the harder admission, and do NOT skip it, it is the best thing on this slide. When I finally measured the real rates from both vendors instead of estimating, I found the whole cost was Azure, about seven eighty-five a day with the VPN gateway alone at five dollars, and AWS was billing this account nothing at all. Every guardrail I had built was pointed at the cloud that wasn't charging me. Azure had no budget, no alert and no spending limit. I added one, deleted the gateway between sessions, and the run rate went from seven eighty-five a day to thirty-nine cents.
Then: I added one sized to the actual failure mode. Three dollars a day. If something is still running tomorrow morning, I know.
Finish on the general principle, because that's what makes it a lesson rather than an anecdote: a threshold only protects you if it's sized to the thing that can actually go wrong.
If asked what it costs to run: roughly eight dollars a day with everything up, and the Azure VPN gateway is most of that.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rubric explicitly rewards being able to explain constraints AND the work-arounds. This slide exists for that.
Take them one at a time, problem then fix. Don't rush, this is the slide that proves I did the work rather than watched it happen.
Problem 1 is the conceptual one. "AWS Site-to-Site VPN sounds like it joins two networks. It doesn't. It builds one end and hands you the other." That realisation is what unlocked the whole project.
Problem 2 is the one I'm proudest of the fix for. Once I knew rollback would wedge, I changed how every subsequent stack was deployed. That's learning applied forward, not just a fix.
Problem 3 is a good story: I failed three times guessing at VM sizes, then stopped and read the quota. One command answered it. The lesson is diagnose, don't guess. And I should say that that I wasted time before I learned it.
Be honest about the failures. "We hit this three times" is more credible than implying it went smoothly.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slide that separates me from someone who just followed a tutorial. Give it time.
Set it up as a surprise: "Both tunnels are up. Both pass traffic. And the on-premises server still cannot reach Azure."
Pause. Let them wonder whether we broke something.
Then: "That's correct behaviour." Explain transitive routing. A Virtual Private Gateway won't forward traffic from one VPN connection out of another. Hub and spoke.
Then the two closers: I tested it on purpose, because knowing where your architecture stops is part of knowing it. And I know what I'd change if the requirement existed. A Transit Gateway. And I know why we chose not to.
This is very likely to attract a question. Welcome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9692640" y="-1371600"/>
            <a:ext cx="4754880" cy="4754880"/>
          </a:xfrm>
          <a:prstGeom prst="ellipse">
            <a:avLst/>
          </a:prstGeom>
          <a:solidFill>
            <a:srgbClr val="065A82"/>
          </a:solidFill>
          <a:ln w="12700">
            <a:solidFill>
              <a:srgbClr val="333333"/>
            </a:solidFill>
            <a:prstDash val="solid"/>
          </a:ln>
        </p:spPr>
      </p:sp>
      <p:sp>
        <p:nvSpPr>
          <p:cNvPr id="3" name="Shape 1"/>
          <p:cNvSpPr/>
          <p:nvPr/>
        </p:nvSpPr>
        <p:spPr>
          <a:xfrm>
            <a:off x="10881360" y="4023360"/>
            <a:ext cx="3108960" cy="3108960"/>
          </a:xfrm>
          <a:prstGeom prst="ellipse">
            <a:avLst/>
          </a:prstGeom>
          <a:solidFill>
            <a:srgbClr val="1C7293"/>
          </a:solidFill>
          <a:ln w="12700">
            <a:solidFill>
              <a:srgbClr val="333333"/>
            </a:solidFill>
            <a:prstDash val="solid"/>
          </a:ln>
        </p:spPr>
      </p:sp>
      <p:sp>
        <p:nvSpPr>
          <p:cNvPr id="4" name="Text 2"/>
          <p:cNvSpPr/>
          <p:nvPr/>
        </p:nvSpPr>
        <p:spPr>
          <a:xfrm>
            <a:off x="731520" y="1371600"/>
            <a:ext cx="8229600" cy="274320"/>
          </a:xfrm>
          <a:prstGeom prst="rect">
            <a:avLst/>
          </a:prstGeom>
          <a:noFill/>
          <a:ln/>
        </p:spPr>
        <p:txBody>
          <a:bodyPr wrap="square" lIns="0" tIns="0" rIns="0" bIns="0" rtlCol="0" anchor="ctr"/>
          <a:lstStyle/>
          <a:p>
            <a:pPr indent="0" marL="0">
              <a:buNone/>
            </a:pPr>
            <a:r>
              <a:rPr lang="en-US" sz="1200" b="1" spc="200" kern="0" dirty="0">
                <a:solidFill>
                  <a:srgbClr val="CADCFC"/>
                </a:solidFill>
                <a:latin typeface="Calibri" pitchFamily="34" charset="0"/>
                <a:ea typeface="Calibri" pitchFamily="34" charset="-122"/>
                <a:cs typeface="Calibri" pitchFamily="34" charset="-120"/>
              </a:rPr>
              <a:t>EG334S  ·  INDIVIDUAL PRESENTATION</a:t>
            </a:r>
            <a:endParaRPr lang="en-US" sz="1200" dirty="0"/>
          </a:p>
        </p:txBody>
      </p:sp>
      <p:sp>
        <p:nvSpPr>
          <p:cNvPr id="5" name="Text 3"/>
          <p:cNvSpPr/>
          <p:nvPr/>
        </p:nvSpPr>
        <p:spPr>
          <a:xfrm>
            <a:off x="731520" y="1828800"/>
            <a:ext cx="9144000" cy="822960"/>
          </a:xfrm>
          <a:prstGeom prst="rect">
            <a:avLst/>
          </a:prstGeom>
          <a:noFill/>
          <a:ln/>
        </p:spPr>
        <p:txBody>
          <a:bodyPr wrap="square" lIns="0" tIns="0" rIns="0" bIns="0" rtlCol="0" anchor="ctr"/>
          <a:lstStyle/>
          <a:p>
            <a:pPr indent="0" marL="0">
              <a:buNone/>
            </a:pPr>
            <a:r>
              <a:rPr lang="en-US" sz="4200" b="1" dirty="0">
                <a:solidFill>
                  <a:srgbClr val="FFFFFF"/>
                </a:solidFill>
                <a:latin typeface="Cambria" pitchFamily="34" charset="0"/>
                <a:ea typeface="Cambria" pitchFamily="34" charset="-122"/>
                <a:cs typeface="Cambria" pitchFamily="34" charset="-120"/>
              </a:rPr>
              <a:t>Delivering a Multi-Cloud Build</a:t>
            </a:r>
            <a:endParaRPr lang="en-US" sz="4200" dirty="0"/>
          </a:p>
        </p:txBody>
      </p:sp>
      <p:sp>
        <p:nvSpPr>
          <p:cNvPr id="6" name="Text 4"/>
          <p:cNvSpPr/>
          <p:nvPr/>
        </p:nvSpPr>
        <p:spPr>
          <a:xfrm>
            <a:off x="731520" y="2743200"/>
            <a:ext cx="8595360" cy="822960"/>
          </a:xfrm>
          <a:prstGeom prst="rect">
            <a:avLst/>
          </a:prstGeom>
          <a:noFill/>
          <a:ln/>
        </p:spPr>
        <p:txBody>
          <a:bodyPr wrap="square" lIns="0" tIns="0" rIns="0" bIns="0" rtlCol="0" anchor="ctr"/>
          <a:lstStyle/>
          <a:p>
            <a:pPr indent="0" marL="0">
              <a:buNone/>
            </a:pPr>
            <a:r>
              <a:rPr lang="en-US" sz="1700" dirty="0">
                <a:solidFill>
                  <a:srgbClr val="CADCFC"/>
                </a:solidFill>
                <a:latin typeface="Calibri" pitchFamily="34" charset="0"/>
                <a:ea typeface="Calibri" pitchFamily="34" charset="-122"/>
                <a:cs typeface="Calibri" pitchFamily="34" charset="-120"/>
              </a:rPr>
              <a:t>Programme management, security posture and cost control</a:t>
            </a:r>
            <a:endParaRPr lang="en-US" sz="1700" dirty="0"/>
          </a:p>
          <a:p>
            <a:pPr indent="0" marL="0">
              <a:buNone/>
            </a:pPr>
            <a:r>
              <a:rPr lang="en-US" sz="1700" dirty="0">
                <a:solidFill>
                  <a:srgbClr val="CADCFC"/>
                </a:solidFill>
                <a:latin typeface="Calibri" pitchFamily="34" charset="0"/>
                <a:ea typeface="Calibri" pitchFamily="34" charset="-122"/>
                <a:cs typeface="Calibri" pitchFamily="34" charset="-120"/>
              </a:rPr>
              <a:t>across AWS and Azure</a:t>
            </a:r>
            <a:endParaRPr lang="en-US" sz="1700" dirty="0"/>
          </a:p>
        </p:txBody>
      </p:sp>
      <p:sp>
        <p:nvSpPr>
          <p:cNvPr id="7" name="Shape 5"/>
          <p:cNvSpPr/>
          <p:nvPr/>
        </p:nvSpPr>
        <p:spPr>
          <a:xfrm>
            <a:off x="731520" y="4206240"/>
            <a:ext cx="4206240" cy="868680"/>
          </a:xfrm>
          <a:prstGeom prst="roundRect">
            <a:avLst>
              <a:gd name="adj" fmla="val 10526"/>
            </a:avLst>
          </a:prstGeom>
          <a:solidFill>
            <a:srgbClr val="065A82"/>
          </a:solidFill>
          <a:ln w="12700">
            <a:solidFill>
              <a:srgbClr val="333333"/>
            </a:solidFill>
            <a:prstDash val="solid"/>
          </a:ln>
        </p:spPr>
      </p:sp>
      <p:sp>
        <p:nvSpPr>
          <p:cNvPr id="8" name="Text 6"/>
          <p:cNvSpPr/>
          <p:nvPr/>
        </p:nvSpPr>
        <p:spPr>
          <a:xfrm>
            <a:off x="914400" y="4315968"/>
            <a:ext cx="3840480" cy="310896"/>
          </a:xfrm>
          <a:prstGeom prst="rect">
            <a:avLst/>
          </a:prstGeom>
          <a:noFill/>
          <a:ln/>
        </p:spPr>
        <p:txBody>
          <a:bodyPr wrap="square" lIns="0" tIns="0" rIns="0" bIns="0"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Bernard Tay</a:t>
            </a:r>
            <a:endParaRPr lang="en-US" sz="1700" dirty="0"/>
          </a:p>
        </p:txBody>
      </p:sp>
      <p:sp>
        <p:nvSpPr>
          <p:cNvPr id="9" name="Text 7"/>
          <p:cNvSpPr/>
          <p:nvPr/>
        </p:nvSpPr>
        <p:spPr>
          <a:xfrm>
            <a:off x="914400" y="4626864"/>
            <a:ext cx="3840480" cy="274320"/>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Technical Programme Manager  ·  Security &amp; Monitoring</a:t>
            </a:r>
            <a:endParaRPr lang="en-US" sz="1000" dirty="0"/>
          </a:p>
        </p:txBody>
      </p:sp>
      <p:sp>
        <p:nvSpPr>
          <p:cNvPr id="10" name="Text 8"/>
          <p:cNvSpPr/>
          <p:nvPr/>
        </p:nvSpPr>
        <p:spPr>
          <a:xfrm>
            <a:off x="731520" y="5669280"/>
            <a:ext cx="8229600" cy="274320"/>
          </a:xfrm>
          <a:prstGeom prst="rect">
            <a:avLst/>
          </a:prstGeom>
          <a:noFill/>
          <a:ln/>
        </p:spPr>
        <p:txBody>
          <a:bodyPr wrap="square" lIns="0" tIns="0" rIns="0" bIns="0" rtlCol="0" anchor="ctr"/>
          <a:lstStyle/>
          <a:p>
            <a:pPr indent="0" marL="0">
              <a:buNone/>
            </a:pPr>
            <a:r>
              <a:rPr lang="en-US" sz="1200" i="1" dirty="0">
                <a:solidFill>
                  <a:srgbClr val="8FA3C8"/>
                </a:solidFill>
                <a:latin typeface="Calibri" pitchFamily="34" charset="0"/>
                <a:ea typeface="Calibri" pitchFamily="34" charset="-122"/>
                <a:cs typeface="Calibri" pitchFamily="34" charset="-120"/>
              </a:rPr>
              <a:t>HyEnt  ·  3 cloud cells  ·  2 IPSec tunnels  ·  2 providers</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6, RESULTS</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How I know it works</a:t>
            </a:r>
            <a:endParaRPr lang="en-US" sz="3400" dirty="0"/>
          </a:p>
        </p:txBody>
      </p:sp>
      <p:sp>
        <p:nvSpPr>
          <p:cNvPr id="4" name="Text 2"/>
          <p:cNvSpPr/>
          <p:nvPr/>
        </p:nvSpPr>
        <p:spPr>
          <a:xfrm>
            <a:off x="640080" y="1444752"/>
            <a:ext cx="10881360" cy="329184"/>
          </a:xfrm>
          <a:prstGeom prst="rect">
            <a:avLst/>
          </a:prstGeom>
          <a:noFill/>
          <a:ln/>
        </p:spPr>
        <p:txBody>
          <a:bodyPr wrap="square" lIns="0" tIns="0" rIns="0" bIns="0" rtlCol="0" anchor="ctr"/>
          <a:lstStyle/>
          <a:p>
            <a:pPr indent="0" marL="0">
              <a:buNone/>
            </a:pPr>
            <a:r>
              <a:rPr lang="en-US" sz="1400" dirty="0">
                <a:solidFill>
                  <a:srgbClr val="5A6478"/>
                </a:solidFill>
                <a:latin typeface="Calibri" pitchFamily="34" charset="0"/>
                <a:ea typeface="Calibri" pitchFamily="34" charset="-122"/>
                <a:cs typeface="Calibri" pitchFamily="34" charset="-120"/>
              </a:rPr>
              <a:t>I tested at two levels for each tunnel, because a tunnel can report UP while carrying no traffic at all.</a:t>
            </a:r>
            <a:endParaRPr lang="en-US" sz="1400" dirty="0"/>
          </a:p>
        </p:txBody>
      </p:sp>
      <p:sp>
        <p:nvSpPr>
          <p:cNvPr id="5" name="Text 3"/>
          <p:cNvSpPr/>
          <p:nvPr/>
        </p:nvSpPr>
        <p:spPr>
          <a:xfrm>
            <a:off x="640080" y="1920240"/>
            <a:ext cx="2606040" cy="777240"/>
          </a:xfrm>
          <a:prstGeom prst="rect">
            <a:avLst/>
          </a:prstGeom>
          <a:noFill/>
          <a:ln/>
        </p:spPr>
        <p:txBody>
          <a:bodyPr wrap="square" lIns="0" tIns="0" rIns="0" bIns="0" rtlCol="0" anchor="ctr"/>
          <a:lstStyle/>
          <a:p>
            <a:pPr algn="ctr" indent="0" marL="0">
              <a:buNone/>
            </a:pPr>
            <a:r>
              <a:rPr lang="en-US" sz="4600" b="1" dirty="0">
                <a:solidFill>
                  <a:srgbClr val="1E7A46"/>
                </a:solidFill>
                <a:latin typeface="Cambria" pitchFamily="34" charset="0"/>
                <a:ea typeface="Cambria" pitchFamily="34" charset="-122"/>
                <a:cs typeface="Cambria" pitchFamily="34" charset="-120"/>
              </a:rPr>
              <a:t>0%</a:t>
            </a:r>
            <a:endParaRPr lang="en-US" sz="4600" dirty="0"/>
          </a:p>
        </p:txBody>
      </p:sp>
      <p:sp>
        <p:nvSpPr>
          <p:cNvPr id="6" name="Text 4"/>
          <p:cNvSpPr/>
          <p:nvPr/>
        </p:nvSpPr>
        <p:spPr>
          <a:xfrm>
            <a:off x="640080" y="2670048"/>
            <a:ext cx="2606040" cy="457200"/>
          </a:xfrm>
          <a:prstGeom prst="rect">
            <a:avLst/>
          </a:prstGeom>
          <a:noFill/>
          <a:ln/>
        </p:spPr>
        <p:txBody>
          <a:bodyPr wrap="square" lIns="0" tIns="0" rIns="0" bIns="0" rtlCol="0" anchor="ctr"/>
          <a:lstStyle/>
          <a:p>
            <a:pPr algn="ctr" indent="0" marL="0">
              <a:buNone/>
            </a:pPr>
            <a:r>
              <a:rPr lang="en-US" sz="1100" dirty="0">
                <a:solidFill>
                  <a:srgbClr val="5A6478"/>
                </a:solidFill>
                <a:latin typeface="Calibri" pitchFamily="34" charset="0"/>
                <a:ea typeface="Calibri" pitchFamily="34" charset="-122"/>
                <a:cs typeface="Calibri" pitchFamily="34" charset="-120"/>
              </a:rPr>
              <a:t>packet loss, both tunnels</a:t>
            </a:r>
            <a:endParaRPr lang="en-US" sz="1100" dirty="0"/>
          </a:p>
        </p:txBody>
      </p:sp>
      <p:sp>
        <p:nvSpPr>
          <p:cNvPr id="7" name="Text 5"/>
          <p:cNvSpPr/>
          <p:nvPr/>
        </p:nvSpPr>
        <p:spPr>
          <a:xfrm>
            <a:off x="3429000" y="1920240"/>
            <a:ext cx="2606040" cy="777240"/>
          </a:xfrm>
          <a:prstGeom prst="rect">
            <a:avLst/>
          </a:prstGeom>
          <a:noFill/>
          <a:ln/>
        </p:spPr>
        <p:txBody>
          <a:bodyPr wrap="square" lIns="0" tIns="0" rIns="0" bIns="0" rtlCol="0" anchor="ctr"/>
          <a:lstStyle/>
          <a:p>
            <a:pPr algn="ctr" indent="0" marL="0">
              <a:buNone/>
            </a:pPr>
            <a:r>
              <a:rPr lang="en-US" sz="4600" b="1" dirty="0">
                <a:solidFill>
                  <a:srgbClr val="065A82"/>
                </a:solidFill>
                <a:latin typeface="Cambria" pitchFamily="34" charset="0"/>
                <a:ea typeface="Cambria" pitchFamily="34" charset="-122"/>
                <a:cs typeface="Cambria" pitchFamily="34" charset="-120"/>
              </a:rPr>
              <a:t>254</a:t>
            </a:r>
            <a:endParaRPr lang="en-US" sz="4600" dirty="0"/>
          </a:p>
        </p:txBody>
      </p:sp>
      <p:sp>
        <p:nvSpPr>
          <p:cNvPr id="8" name="Text 6"/>
          <p:cNvSpPr/>
          <p:nvPr/>
        </p:nvSpPr>
        <p:spPr>
          <a:xfrm>
            <a:off x="3429000" y="2670048"/>
            <a:ext cx="2606040" cy="457200"/>
          </a:xfrm>
          <a:prstGeom prst="rect">
            <a:avLst/>
          </a:prstGeom>
          <a:noFill/>
          <a:ln/>
        </p:spPr>
        <p:txBody>
          <a:bodyPr wrap="square" lIns="0" tIns="0" rIns="0" bIns="0" rtlCol="0" anchor="ctr"/>
          <a:lstStyle/>
          <a:p>
            <a:pPr algn="ctr" indent="0" marL="0">
              <a:buNone/>
            </a:pPr>
            <a:r>
              <a:rPr lang="en-US" sz="1100" dirty="0">
                <a:solidFill>
                  <a:srgbClr val="5A6478"/>
                </a:solidFill>
                <a:latin typeface="Calibri" pitchFamily="34" charset="0"/>
                <a:ea typeface="Calibri" pitchFamily="34" charset="-122"/>
                <a:cs typeface="Calibri" pitchFamily="34" charset="-120"/>
              </a:rPr>
              <a:t>ttl proves it was routed</a:t>
            </a:r>
            <a:endParaRPr lang="en-US" sz="1100" dirty="0"/>
          </a:p>
        </p:txBody>
      </p:sp>
      <p:sp>
        <p:nvSpPr>
          <p:cNvPr id="9" name="Text 7"/>
          <p:cNvSpPr/>
          <p:nvPr/>
        </p:nvSpPr>
        <p:spPr>
          <a:xfrm>
            <a:off x="6217920" y="1920240"/>
            <a:ext cx="2606040" cy="777240"/>
          </a:xfrm>
          <a:prstGeom prst="rect">
            <a:avLst/>
          </a:prstGeom>
          <a:noFill/>
          <a:ln/>
        </p:spPr>
        <p:txBody>
          <a:bodyPr wrap="square" lIns="0" tIns="0" rIns="0" bIns="0" rtlCol="0" anchor="ctr"/>
          <a:lstStyle/>
          <a:p>
            <a:pPr algn="ctr" indent="0" marL="0">
              <a:buNone/>
            </a:pPr>
            <a:r>
              <a:rPr lang="en-US" sz="4600" b="1" dirty="0">
                <a:solidFill>
                  <a:srgbClr val="1C7293"/>
                </a:solidFill>
                <a:latin typeface="Cambria" pitchFamily="34" charset="0"/>
                <a:ea typeface="Cambria" pitchFamily="34" charset="-122"/>
                <a:cs typeface="Cambria" pitchFamily="34" charset="-120"/>
              </a:rPr>
              <a:t>6/6</a:t>
            </a:r>
            <a:endParaRPr lang="en-US" sz="4600" dirty="0"/>
          </a:p>
        </p:txBody>
      </p:sp>
      <p:sp>
        <p:nvSpPr>
          <p:cNvPr id="10" name="Text 8"/>
          <p:cNvSpPr/>
          <p:nvPr/>
        </p:nvSpPr>
        <p:spPr>
          <a:xfrm>
            <a:off x="6217920" y="2670048"/>
            <a:ext cx="2606040" cy="457200"/>
          </a:xfrm>
          <a:prstGeom prst="rect">
            <a:avLst/>
          </a:prstGeom>
          <a:noFill/>
          <a:ln/>
        </p:spPr>
        <p:txBody>
          <a:bodyPr wrap="square" lIns="0" tIns="0" rIns="0" bIns="0" rtlCol="0" anchor="ctr"/>
          <a:lstStyle/>
          <a:p>
            <a:pPr algn="ctr" indent="0" marL="0">
              <a:buNone/>
            </a:pPr>
            <a:r>
              <a:rPr lang="en-US" sz="1100" dirty="0">
                <a:solidFill>
                  <a:srgbClr val="5A6478"/>
                </a:solidFill>
                <a:latin typeface="Calibri" pitchFamily="34" charset="0"/>
                <a:ea typeface="Calibri" pitchFamily="34" charset="-122"/>
                <a:cs typeface="Calibri" pitchFamily="34" charset="-120"/>
              </a:rPr>
              <a:t>tests with expected result</a:t>
            </a:r>
            <a:endParaRPr lang="en-US" sz="1100" dirty="0"/>
          </a:p>
        </p:txBody>
      </p:sp>
      <p:sp>
        <p:nvSpPr>
          <p:cNvPr id="11" name="Text 9"/>
          <p:cNvSpPr/>
          <p:nvPr/>
        </p:nvSpPr>
        <p:spPr>
          <a:xfrm>
            <a:off x="9006840" y="1920240"/>
            <a:ext cx="2514600" cy="777240"/>
          </a:xfrm>
          <a:prstGeom prst="rect">
            <a:avLst/>
          </a:prstGeom>
          <a:noFill/>
          <a:ln/>
        </p:spPr>
        <p:txBody>
          <a:bodyPr wrap="square" lIns="0" tIns="0" rIns="0" bIns="0" rtlCol="0" anchor="ctr"/>
          <a:lstStyle/>
          <a:p>
            <a:pPr algn="ctr" indent="0" marL="0">
              <a:buNone/>
            </a:pPr>
            <a:r>
              <a:rPr lang="en-US" sz="4600" b="1" dirty="0">
                <a:solidFill>
                  <a:srgbClr val="21295C"/>
                </a:solidFill>
                <a:latin typeface="Cambria" pitchFamily="34" charset="0"/>
                <a:ea typeface="Cambria" pitchFamily="34" charset="-122"/>
                <a:cs typeface="Cambria" pitchFamily="34" charset="-120"/>
              </a:rPr>
              <a:t>2</a:t>
            </a:r>
            <a:endParaRPr lang="en-US" sz="4600" dirty="0"/>
          </a:p>
        </p:txBody>
      </p:sp>
      <p:sp>
        <p:nvSpPr>
          <p:cNvPr id="12" name="Text 10"/>
          <p:cNvSpPr/>
          <p:nvPr/>
        </p:nvSpPr>
        <p:spPr>
          <a:xfrm>
            <a:off x="9006840" y="2670048"/>
            <a:ext cx="2514600" cy="457200"/>
          </a:xfrm>
          <a:prstGeom prst="rect">
            <a:avLst/>
          </a:prstGeom>
          <a:noFill/>
          <a:ln/>
        </p:spPr>
        <p:txBody>
          <a:bodyPr wrap="square" lIns="0" tIns="0" rIns="0" bIns="0" rtlCol="0" anchor="ctr"/>
          <a:lstStyle/>
          <a:p>
            <a:pPr algn="ctr" indent="0" marL="0">
              <a:buNone/>
            </a:pPr>
            <a:r>
              <a:rPr lang="en-US" sz="1100" dirty="0">
                <a:solidFill>
                  <a:srgbClr val="5A6478"/>
                </a:solidFill>
                <a:latin typeface="Calibri" pitchFamily="34" charset="0"/>
                <a:ea typeface="Calibri" pitchFamily="34" charset="-122"/>
                <a:cs typeface="Calibri" pitchFamily="34" charset="-120"/>
              </a:rPr>
              <a:t>providers, one HTTP request</a:t>
            </a:r>
            <a:endParaRPr lang="en-US" sz="1100" dirty="0"/>
          </a:p>
        </p:txBody>
      </p:sp>
      <p:sp>
        <p:nvSpPr>
          <p:cNvPr id="13" name="Shape 11"/>
          <p:cNvSpPr/>
          <p:nvPr/>
        </p:nvSpPr>
        <p:spPr>
          <a:xfrm>
            <a:off x="640080" y="3291840"/>
            <a:ext cx="10881360" cy="1335024"/>
          </a:xfrm>
          <a:prstGeom prst="roundRect">
            <a:avLst>
              <a:gd name="adj" fmla="val 5479"/>
            </a:avLst>
          </a:prstGeom>
          <a:solidFill>
            <a:srgbClr val="21295C"/>
          </a:solidFill>
          <a:ln w="12700">
            <a:solidFill>
              <a:srgbClr val="E2E7F0"/>
            </a:solidFill>
            <a:prstDash val="solid"/>
          </a:ln>
        </p:spPr>
      </p:sp>
      <p:sp>
        <p:nvSpPr>
          <p:cNvPr id="14" name="Text 12"/>
          <p:cNvSpPr/>
          <p:nvPr/>
        </p:nvSpPr>
        <p:spPr>
          <a:xfrm>
            <a:off x="914400" y="3419856"/>
            <a:ext cx="10332720" cy="274320"/>
          </a:xfrm>
          <a:prstGeom prst="rect">
            <a:avLst/>
          </a:prstGeom>
          <a:noFill/>
          <a:ln/>
        </p:spPr>
        <p:txBody>
          <a:bodyPr wrap="square" lIns="0" tIns="0" rIns="0" bIns="0" rtlCol="0" anchor="ctr"/>
          <a:lstStyle/>
          <a:p>
            <a:pPr indent="0" marL="0">
              <a:buNone/>
            </a:pPr>
            <a:r>
              <a:rPr lang="en-US" sz="1100" b="1" spc="100" kern="0" dirty="0">
                <a:solidFill>
                  <a:srgbClr val="8FD3C8"/>
                </a:solidFill>
                <a:latin typeface="Calibri" pitchFamily="34" charset="0"/>
                <a:ea typeface="Calibri" pitchFamily="34" charset="-122"/>
                <a:cs typeface="Calibri" pitchFamily="34" charset="-120"/>
              </a:rPr>
              <a:t>The strongest single result</a:t>
            </a:r>
            <a:endParaRPr lang="en-US" sz="1100" dirty="0"/>
          </a:p>
        </p:txBody>
      </p:sp>
      <p:sp>
        <p:nvSpPr>
          <p:cNvPr id="15" name="Text 13"/>
          <p:cNvSpPr/>
          <p:nvPr/>
        </p:nvSpPr>
        <p:spPr>
          <a:xfrm>
            <a:off x="914400" y="3694176"/>
            <a:ext cx="10332720" cy="329184"/>
          </a:xfrm>
          <a:prstGeom prst="rect">
            <a:avLst/>
          </a:prstGeom>
          <a:noFill/>
          <a:ln/>
        </p:spPr>
        <p:txBody>
          <a:bodyPr wrap="square" lIns="0" tIns="0" rIns="0" bIns="0" rtlCol="0" anchor="ctr"/>
          <a:lstStyle/>
          <a:p>
            <a:pPr indent="0" marL="0">
              <a:buNone/>
            </a:pPr>
            <a:r>
              <a:rPr lang="en-US" sz="1300" dirty="0">
                <a:solidFill>
                  <a:srgbClr val="FFFFFF"/>
                </a:solidFill>
                <a:latin typeface="Courier New" pitchFamily="34" charset="0"/>
                <a:ea typeface="Courier New" pitchFamily="34" charset="-122"/>
                <a:cs typeface="Courier New" pitchFamily="34" charset="-120"/>
              </a:rPr>
              <a:t>curl http://10.1.1.90   →   &lt;h1&gt;EG334S AWS Public Cloud Web Server (eu-west-1)&lt;/h1&gt;</a:t>
            </a:r>
            <a:endParaRPr lang="en-US" sz="1300" dirty="0"/>
          </a:p>
        </p:txBody>
      </p:sp>
      <p:sp>
        <p:nvSpPr>
          <p:cNvPr id="16" name="Text 14"/>
          <p:cNvSpPr/>
          <p:nvPr/>
        </p:nvSpPr>
        <p:spPr>
          <a:xfrm>
            <a:off x="914400" y="4041648"/>
            <a:ext cx="10332720" cy="420624"/>
          </a:xfrm>
          <a:prstGeom prst="rect">
            <a:avLst/>
          </a:prstGeom>
          <a:noFill/>
          <a:ln/>
        </p:spPr>
        <p:txBody>
          <a:bodyPr wrap="square" lIns="0" tIns="0" rIns="0" bIns="0" rtlCol="0" anchor="ctr"/>
          <a:lstStyle/>
          <a:p>
            <a:pPr indent="0" marL="0">
              <a:buNone/>
            </a:pPr>
            <a:r>
              <a:rPr lang="en-US" sz="1200" dirty="0">
                <a:solidFill>
                  <a:srgbClr val="CADCFC"/>
                </a:solidFill>
                <a:latin typeface="Calibri" pitchFamily="34" charset="0"/>
                <a:ea typeface="Calibri" pitchFamily="34" charset="-122"/>
                <a:cs typeface="Calibri" pitchFamily="34" charset="-120"/>
              </a:rPr>
              <a:t>A complete application request, issued from a virtual machine in Azure in Singapore, crossed an encrypted tunnel over the public internet, was served by Apache in AWS in Ireland, and returned by the same path.</a:t>
            </a:r>
            <a:endParaRPr lang="en-US" sz="1200" dirty="0"/>
          </a:p>
        </p:txBody>
      </p:sp>
      <p:sp>
        <p:nvSpPr>
          <p:cNvPr id="17" name="Shape 15"/>
          <p:cNvSpPr/>
          <p:nvPr/>
        </p:nvSpPr>
        <p:spPr>
          <a:xfrm>
            <a:off x="640080" y="4773168"/>
            <a:ext cx="2606040" cy="1234440"/>
          </a:xfrm>
          <a:prstGeom prst="roundRect">
            <a:avLst>
              <a:gd name="adj" fmla="val 5926"/>
            </a:avLst>
          </a:prstGeom>
          <a:solidFill>
            <a:srgbClr val="F4F6FA"/>
          </a:solidFill>
          <a:ln w="12700">
            <a:solidFill>
              <a:srgbClr val="E2E7F0"/>
            </a:solidFill>
            <a:prstDash val="solid"/>
          </a:ln>
        </p:spPr>
      </p:sp>
      <p:sp>
        <p:nvSpPr>
          <p:cNvPr id="18" name="Text 16"/>
          <p:cNvSpPr/>
          <p:nvPr/>
        </p:nvSpPr>
        <p:spPr>
          <a:xfrm>
            <a:off x="804672" y="4882896"/>
            <a:ext cx="2286000" cy="256032"/>
          </a:xfrm>
          <a:prstGeom prst="rect">
            <a:avLst/>
          </a:prstGeom>
          <a:noFill/>
          <a:ln/>
        </p:spPr>
        <p:txBody>
          <a:bodyPr wrap="square" lIns="0" tIns="0" rIns="0" bIns="0" rtlCol="0" anchor="ctr"/>
          <a:lstStyle/>
          <a:p>
            <a:pPr indent="0" marL="0">
              <a:buNone/>
            </a:pPr>
            <a:r>
              <a:rPr lang="en-US" sz="1250" b="1" dirty="0">
                <a:solidFill>
                  <a:srgbClr val="065A82"/>
                </a:solidFill>
                <a:latin typeface="Calibri" pitchFamily="34" charset="0"/>
                <a:ea typeface="Calibri" pitchFamily="34" charset="-122"/>
                <a:cs typeface="Calibri" pitchFamily="34" charset="-120"/>
              </a:rPr>
              <a:t>Control plane</a:t>
            </a:r>
            <a:endParaRPr lang="en-US" sz="1250" dirty="0"/>
          </a:p>
        </p:txBody>
      </p:sp>
      <p:sp>
        <p:nvSpPr>
          <p:cNvPr id="19" name="Text 17"/>
          <p:cNvSpPr/>
          <p:nvPr/>
        </p:nvSpPr>
        <p:spPr>
          <a:xfrm>
            <a:off x="804672" y="5157216"/>
            <a:ext cx="2286000" cy="749808"/>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Provider telemetry: both tunnels report UP with an accepted route</a:t>
            </a:r>
            <a:endParaRPr lang="en-US" sz="1050" dirty="0"/>
          </a:p>
        </p:txBody>
      </p:sp>
      <p:sp>
        <p:nvSpPr>
          <p:cNvPr id="20" name="Shape 18"/>
          <p:cNvSpPr/>
          <p:nvPr/>
        </p:nvSpPr>
        <p:spPr>
          <a:xfrm>
            <a:off x="3401568" y="4773168"/>
            <a:ext cx="2606040" cy="1234440"/>
          </a:xfrm>
          <a:prstGeom prst="roundRect">
            <a:avLst>
              <a:gd name="adj" fmla="val 5926"/>
            </a:avLst>
          </a:prstGeom>
          <a:solidFill>
            <a:srgbClr val="F4F6FA"/>
          </a:solidFill>
          <a:ln w="12700">
            <a:solidFill>
              <a:srgbClr val="E2E7F0"/>
            </a:solidFill>
            <a:prstDash val="solid"/>
          </a:ln>
        </p:spPr>
      </p:sp>
      <p:sp>
        <p:nvSpPr>
          <p:cNvPr id="21" name="Text 19"/>
          <p:cNvSpPr/>
          <p:nvPr/>
        </p:nvSpPr>
        <p:spPr>
          <a:xfrm>
            <a:off x="3566160" y="4882896"/>
            <a:ext cx="2286000" cy="256032"/>
          </a:xfrm>
          <a:prstGeom prst="rect">
            <a:avLst/>
          </a:prstGeom>
          <a:noFill/>
          <a:ln/>
        </p:spPr>
        <p:txBody>
          <a:bodyPr wrap="square" lIns="0" tIns="0" rIns="0" bIns="0" rtlCol="0" anchor="ctr"/>
          <a:lstStyle/>
          <a:p>
            <a:pPr indent="0" marL="0">
              <a:buNone/>
            </a:pPr>
            <a:r>
              <a:rPr lang="en-US" sz="1250" b="1" dirty="0">
                <a:solidFill>
                  <a:srgbClr val="065A82"/>
                </a:solidFill>
                <a:latin typeface="Calibri" pitchFamily="34" charset="0"/>
                <a:ea typeface="Calibri" pitchFamily="34" charset="-122"/>
                <a:cs typeface="Calibri" pitchFamily="34" charset="-120"/>
              </a:rPr>
              <a:t>Data plane</a:t>
            </a:r>
            <a:endParaRPr lang="en-US" sz="1250" dirty="0"/>
          </a:p>
        </p:txBody>
      </p:sp>
      <p:sp>
        <p:nvSpPr>
          <p:cNvPr id="22" name="Text 20"/>
          <p:cNvSpPr/>
          <p:nvPr/>
        </p:nvSpPr>
        <p:spPr>
          <a:xfrm>
            <a:off x="3566160" y="5157216"/>
            <a:ext cx="2286000" cy="749808"/>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ICMP verified in both directions, 0% loss, ttl 254</a:t>
            </a:r>
            <a:endParaRPr lang="en-US" sz="1050" dirty="0"/>
          </a:p>
        </p:txBody>
      </p:sp>
      <p:sp>
        <p:nvSpPr>
          <p:cNvPr id="23" name="Shape 21"/>
          <p:cNvSpPr/>
          <p:nvPr/>
        </p:nvSpPr>
        <p:spPr>
          <a:xfrm>
            <a:off x="6163056" y="4773168"/>
            <a:ext cx="2606040" cy="1234440"/>
          </a:xfrm>
          <a:prstGeom prst="roundRect">
            <a:avLst>
              <a:gd name="adj" fmla="val 5926"/>
            </a:avLst>
          </a:prstGeom>
          <a:solidFill>
            <a:srgbClr val="F4F6FA"/>
          </a:solidFill>
          <a:ln w="12700">
            <a:solidFill>
              <a:srgbClr val="E2E7F0"/>
            </a:solidFill>
            <a:prstDash val="solid"/>
          </a:ln>
        </p:spPr>
      </p:sp>
      <p:sp>
        <p:nvSpPr>
          <p:cNvPr id="24" name="Text 22"/>
          <p:cNvSpPr/>
          <p:nvPr/>
        </p:nvSpPr>
        <p:spPr>
          <a:xfrm>
            <a:off x="6327648" y="4882896"/>
            <a:ext cx="2286000" cy="256032"/>
          </a:xfrm>
          <a:prstGeom prst="rect">
            <a:avLst/>
          </a:prstGeom>
          <a:noFill/>
          <a:ln/>
        </p:spPr>
        <p:txBody>
          <a:bodyPr wrap="square" lIns="0" tIns="0" rIns="0" bIns="0" rtlCol="0" anchor="ctr"/>
          <a:lstStyle/>
          <a:p>
            <a:pPr indent="0" marL="0">
              <a:buNone/>
            </a:pPr>
            <a:r>
              <a:rPr lang="en-US" sz="1250" b="1" dirty="0">
                <a:solidFill>
                  <a:srgbClr val="065A82"/>
                </a:solidFill>
                <a:latin typeface="Calibri" pitchFamily="34" charset="0"/>
                <a:ea typeface="Calibri" pitchFamily="34" charset="-122"/>
                <a:cs typeface="Calibri" pitchFamily="34" charset="-120"/>
              </a:rPr>
              <a:t>Application layer</a:t>
            </a:r>
            <a:endParaRPr lang="en-US" sz="1250" dirty="0"/>
          </a:p>
        </p:txBody>
      </p:sp>
      <p:sp>
        <p:nvSpPr>
          <p:cNvPr id="25" name="Text 23"/>
          <p:cNvSpPr/>
          <p:nvPr/>
        </p:nvSpPr>
        <p:spPr>
          <a:xfrm>
            <a:off x="6327648" y="5157216"/>
            <a:ext cx="2286000" cy="749808"/>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HTTP served across two cloud providers</a:t>
            </a:r>
            <a:endParaRPr lang="en-US" sz="1050" dirty="0"/>
          </a:p>
        </p:txBody>
      </p:sp>
      <p:sp>
        <p:nvSpPr>
          <p:cNvPr id="26" name="Shape 24"/>
          <p:cNvSpPr/>
          <p:nvPr/>
        </p:nvSpPr>
        <p:spPr>
          <a:xfrm>
            <a:off x="8924544" y="4773168"/>
            <a:ext cx="2606040" cy="1234440"/>
          </a:xfrm>
          <a:prstGeom prst="roundRect">
            <a:avLst>
              <a:gd name="adj" fmla="val 5926"/>
            </a:avLst>
          </a:prstGeom>
          <a:solidFill>
            <a:srgbClr val="F4F6FA"/>
          </a:solidFill>
          <a:ln w="12700">
            <a:solidFill>
              <a:srgbClr val="E2E7F0"/>
            </a:solidFill>
            <a:prstDash val="solid"/>
          </a:ln>
        </p:spPr>
      </p:sp>
      <p:sp>
        <p:nvSpPr>
          <p:cNvPr id="27" name="Text 25"/>
          <p:cNvSpPr/>
          <p:nvPr/>
        </p:nvSpPr>
        <p:spPr>
          <a:xfrm>
            <a:off x="9089136" y="4882896"/>
            <a:ext cx="2286000" cy="256032"/>
          </a:xfrm>
          <a:prstGeom prst="rect">
            <a:avLst/>
          </a:prstGeom>
          <a:noFill/>
          <a:ln/>
        </p:spPr>
        <p:txBody>
          <a:bodyPr wrap="square" lIns="0" tIns="0" rIns="0" bIns="0" rtlCol="0" anchor="ctr"/>
          <a:lstStyle/>
          <a:p>
            <a:pPr indent="0" marL="0">
              <a:buNone/>
            </a:pPr>
            <a:r>
              <a:rPr lang="en-US" sz="1250" b="1" dirty="0">
                <a:solidFill>
                  <a:srgbClr val="065A82"/>
                </a:solidFill>
                <a:latin typeface="Calibri" pitchFamily="34" charset="0"/>
                <a:ea typeface="Calibri" pitchFamily="34" charset="-122"/>
                <a:cs typeface="Calibri" pitchFamily="34" charset="-120"/>
              </a:rPr>
              <a:t>Negative test</a:t>
            </a:r>
            <a:endParaRPr lang="en-US" sz="1250" dirty="0"/>
          </a:p>
        </p:txBody>
      </p:sp>
      <p:sp>
        <p:nvSpPr>
          <p:cNvPr id="28" name="Text 26"/>
          <p:cNvSpPr/>
          <p:nvPr/>
        </p:nvSpPr>
        <p:spPr>
          <a:xfrm>
            <a:off x="9089136" y="5157216"/>
            <a:ext cx="2286000" cy="749808"/>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Transitive path fails, as designed and documented</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6, LESSONS</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What I would tell myself at the start</a:t>
            </a:r>
            <a:endParaRPr lang="en-US" sz="3400" dirty="0"/>
          </a:p>
        </p:txBody>
      </p:sp>
      <p:sp>
        <p:nvSpPr>
          <p:cNvPr id="4" name="Shape 2"/>
          <p:cNvSpPr/>
          <p:nvPr/>
        </p:nvSpPr>
        <p:spPr>
          <a:xfrm>
            <a:off x="640080" y="1554480"/>
            <a:ext cx="5394960" cy="1965960"/>
          </a:xfrm>
          <a:prstGeom prst="roundRect">
            <a:avLst>
              <a:gd name="adj" fmla="val 3721"/>
            </a:avLst>
          </a:prstGeom>
          <a:solidFill>
            <a:srgbClr val="F4F6FA"/>
          </a:solidFill>
          <a:ln w="12700">
            <a:solidFill>
              <a:srgbClr val="E2E7F0"/>
            </a:solidFill>
            <a:prstDash val="solid"/>
          </a:ln>
        </p:spPr>
      </p:sp>
      <p:sp>
        <p:nvSpPr>
          <p:cNvPr id="5" name="Shape 3"/>
          <p:cNvSpPr/>
          <p:nvPr/>
        </p:nvSpPr>
        <p:spPr>
          <a:xfrm>
            <a:off x="868680" y="1783080"/>
            <a:ext cx="475488" cy="475488"/>
          </a:xfrm>
          <a:prstGeom prst="ellipse">
            <a:avLst/>
          </a:prstGeom>
          <a:solidFill>
            <a:srgbClr val="065A82"/>
          </a:solidFill>
          <a:ln w="12700">
            <a:solidFill>
              <a:srgbClr val="065A82"/>
            </a:solidFill>
            <a:prstDash val="solid"/>
          </a:ln>
        </p:spPr>
      </p:sp>
      <p:sp>
        <p:nvSpPr>
          <p:cNvPr id="6" name="Text 4"/>
          <p:cNvSpPr/>
          <p:nvPr/>
        </p:nvSpPr>
        <p:spPr>
          <a:xfrm>
            <a:off x="868680" y="178308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7" name="Text 5"/>
          <p:cNvSpPr/>
          <p:nvPr/>
        </p:nvSpPr>
        <p:spPr>
          <a:xfrm>
            <a:off x="868680" y="2395728"/>
            <a:ext cx="4937760" cy="365760"/>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“Tunnel UP” means almost nothing</a:t>
            </a:r>
            <a:endParaRPr lang="en-US" sz="1450" dirty="0"/>
          </a:p>
        </p:txBody>
      </p:sp>
      <p:sp>
        <p:nvSpPr>
          <p:cNvPr id="8" name="Text 6"/>
          <p:cNvSpPr/>
          <p:nvPr/>
        </p:nvSpPr>
        <p:spPr>
          <a:xfrm>
            <a:off x="868680" y="2761488"/>
            <a:ext cx="4937760" cy="64008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It means two gateways shook hands. Four times out of five a VPN that won't pass traffic has a routing or security-group problem, not an IPSec problem. Debug what you built before you suspect what the provider manages.</a:t>
            </a:r>
            <a:endParaRPr lang="en-US" sz="1150" dirty="0"/>
          </a:p>
        </p:txBody>
      </p:sp>
      <p:sp>
        <p:nvSpPr>
          <p:cNvPr id="9" name="Shape 7"/>
          <p:cNvSpPr/>
          <p:nvPr/>
        </p:nvSpPr>
        <p:spPr>
          <a:xfrm>
            <a:off x="6309360" y="1554480"/>
            <a:ext cx="5394960" cy="1965960"/>
          </a:xfrm>
          <a:prstGeom prst="roundRect">
            <a:avLst>
              <a:gd name="adj" fmla="val 3721"/>
            </a:avLst>
          </a:prstGeom>
          <a:solidFill>
            <a:srgbClr val="F4F6FA"/>
          </a:solidFill>
          <a:ln w="12700">
            <a:solidFill>
              <a:srgbClr val="E2E7F0"/>
            </a:solidFill>
            <a:prstDash val="solid"/>
          </a:ln>
        </p:spPr>
      </p:sp>
      <p:sp>
        <p:nvSpPr>
          <p:cNvPr id="10" name="Shape 8"/>
          <p:cNvSpPr/>
          <p:nvPr/>
        </p:nvSpPr>
        <p:spPr>
          <a:xfrm>
            <a:off x="6537960" y="1783080"/>
            <a:ext cx="475488" cy="475488"/>
          </a:xfrm>
          <a:prstGeom prst="ellipse">
            <a:avLst/>
          </a:prstGeom>
          <a:solidFill>
            <a:srgbClr val="1C7293"/>
          </a:solidFill>
          <a:ln w="12700">
            <a:solidFill>
              <a:srgbClr val="1C7293"/>
            </a:solidFill>
            <a:prstDash val="solid"/>
          </a:ln>
        </p:spPr>
      </p:sp>
      <p:sp>
        <p:nvSpPr>
          <p:cNvPr id="11" name="Text 9"/>
          <p:cNvSpPr/>
          <p:nvPr/>
        </p:nvSpPr>
        <p:spPr>
          <a:xfrm>
            <a:off x="6537960" y="178308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2" name="Text 10"/>
          <p:cNvSpPr/>
          <p:nvPr/>
        </p:nvSpPr>
        <p:spPr>
          <a:xfrm>
            <a:off x="6537960" y="2395728"/>
            <a:ext cx="4937760" cy="365760"/>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Read the quota before choosing</a:t>
            </a:r>
            <a:endParaRPr lang="en-US" sz="1450" dirty="0"/>
          </a:p>
        </p:txBody>
      </p:sp>
      <p:sp>
        <p:nvSpPr>
          <p:cNvPr id="13" name="Text 11"/>
          <p:cNvSpPr/>
          <p:nvPr/>
        </p:nvSpPr>
        <p:spPr>
          <a:xfrm>
            <a:off x="6537960" y="2761488"/>
            <a:ext cx="4937760" cy="64008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I failed three deployments guessing at VM sizes. One command showed me exactly what the subscription was allowed to run. Diagnose, don't guess.</a:t>
            </a:r>
            <a:endParaRPr lang="en-US" sz="1150" dirty="0"/>
          </a:p>
        </p:txBody>
      </p:sp>
      <p:sp>
        <p:nvSpPr>
          <p:cNvPr id="14" name="Shape 12"/>
          <p:cNvSpPr/>
          <p:nvPr/>
        </p:nvSpPr>
        <p:spPr>
          <a:xfrm>
            <a:off x="640080" y="3703320"/>
            <a:ext cx="5394960" cy="1965960"/>
          </a:xfrm>
          <a:prstGeom prst="roundRect">
            <a:avLst>
              <a:gd name="adj" fmla="val 3721"/>
            </a:avLst>
          </a:prstGeom>
          <a:solidFill>
            <a:srgbClr val="F4F6FA"/>
          </a:solidFill>
          <a:ln w="12700">
            <a:solidFill>
              <a:srgbClr val="E2E7F0"/>
            </a:solidFill>
            <a:prstDash val="solid"/>
          </a:ln>
        </p:spPr>
      </p:sp>
      <p:sp>
        <p:nvSpPr>
          <p:cNvPr id="15" name="Shape 13"/>
          <p:cNvSpPr/>
          <p:nvPr/>
        </p:nvSpPr>
        <p:spPr>
          <a:xfrm>
            <a:off x="868680" y="3931920"/>
            <a:ext cx="475488" cy="475488"/>
          </a:xfrm>
          <a:prstGeom prst="ellipse">
            <a:avLst/>
          </a:prstGeom>
          <a:solidFill>
            <a:srgbClr val="065A82"/>
          </a:solidFill>
          <a:ln w="12700">
            <a:solidFill>
              <a:srgbClr val="065A82"/>
            </a:solidFill>
            <a:prstDash val="solid"/>
          </a:ln>
        </p:spPr>
      </p:sp>
      <p:sp>
        <p:nvSpPr>
          <p:cNvPr id="16" name="Text 14"/>
          <p:cNvSpPr/>
          <p:nvPr/>
        </p:nvSpPr>
        <p:spPr>
          <a:xfrm>
            <a:off x="868680" y="393192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7" name="Text 15"/>
          <p:cNvSpPr/>
          <p:nvPr/>
        </p:nvSpPr>
        <p:spPr>
          <a:xfrm>
            <a:off x="868680" y="4544568"/>
            <a:ext cx="4937760" cy="365760"/>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Permissions shape architecture</a:t>
            </a:r>
            <a:endParaRPr lang="en-US" sz="1450" dirty="0"/>
          </a:p>
        </p:txBody>
      </p:sp>
      <p:sp>
        <p:nvSpPr>
          <p:cNvPr id="18" name="Text 16"/>
          <p:cNvSpPr/>
          <p:nvPr/>
        </p:nvSpPr>
        <p:spPr>
          <a:xfrm>
            <a:off x="868680" y="4910328"/>
            <a:ext cx="4937760" cy="64008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My first design used an IAM role the account forbade. The "best" design is worthless if the account won't let you build it. Check what you're allowed to do before designing around it.</a:t>
            </a:r>
            <a:endParaRPr lang="en-US" sz="1150" dirty="0"/>
          </a:p>
        </p:txBody>
      </p:sp>
      <p:sp>
        <p:nvSpPr>
          <p:cNvPr id="19" name="Shape 17"/>
          <p:cNvSpPr/>
          <p:nvPr/>
        </p:nvSpPr>
        <p:spPr>
          <a:xfrm>
            <a:off x="6309360" y="3703320"/>
            <a:ext cx="5394960" cy="1965960"/>
          </a:xfrm>
          <a:prstGeom prst="roundRect">
            <a:avLst>
              <a:gd name="adj" fmla="val 3721"/>
            </a:avLst>
          </a:prstGeom>
          <a:solidFill>
            <a:srgbClr val="F4F6FA"/>
          </a:solidFill>
          <a:ln w="12700">
            <a:solidFill>
              <a:srgbClr val="E2E7F0"/>
            </a:solidFill>
            <a:prstDash val="solid"/>
          </a:ln>
        </p:spPr>
      </p:sp>
      <p:sp>
        <p:nvSpPr>
          <p:cNvPr id="20" name="Shape 18"/>
          <p:cNvSpPr/>
          <p:nvPr/>
        </p:nvSpPr>
        <p:spPr>
          <a:xfrm>
            <a:off x="6537960" y="3931920"/>
            <a:ext cx="475488" cy="475488"/>
          </a:xfrm>
          <a:prstGeom prst="ellipse">
            <a:avLst/>
          </a:prstGeom>
          <a:solidFill>
            <a:srgbClr val="1C7293"/>
          </a:solidFill>
          <a:ln w="12700">
            <a:solidFill>
              <a:srgbClr val="1C7293"/>
            </a:solidFill>
            <a:prstDash val="solid"/>
          </a:ln>
        </p:spPr>
      </p:sp>
      <p:sp>
        <p:nvSpPr>
          <p:cNvPr id="21" name="Text 19"/>
          <p:cNvSpPr/>
          <p:nvPr/>
        </p:nvSpPr>
        <p:spPr>
          <a:xfrm>
            <a:off x="6537960" y="393192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22" name="Text 20"/>
          <p:cNvSpPr/>
          <p:nvPr/>
        </p:nvSpPr>
        <p:spPr>
          <a:xfrm>
            <a:off x="6537960" y="4544568"/>
            <a:ext cx="4937760" cy="365760"/>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Size the control to the risk</a:t>
            </a:r>
            <a:endParaRPr lang="en-US" sz="1450" dirty="0"/>
          </a:p>
        </p:txBody>
      </p:sp>
      <p:sp>
        <p:nvSpPr>
          <p:cNvPr id="23" name="Text 21"/>
          <p:cNvSpPr/>
          <p:nvPr/>
        </p:nvSpPr>
        <p:spPr>
          <a:xfrm>
            <a:off x="6537960" y="4910328"/>
            <a:ext cx="4937760" cy="64008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A budget far above lab-scale spending is a control that can never fire. Thresholds have to match the failure you are actually guarding against.</a:t>
            </a:r>
            <a:endParaRPr lang="en-US" sz="11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PREPARED ANSWERS</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Questions I expect</a:t>
            </a:r>
            <a:endParaRPr lang="en-US" sz="3400" dirty="0"/>
          </a:p>
        </p:txBody>
      </p:sp>
      <p:sp>
        <p:nvSpPr>
          <p:cNvPr id="4" name="Shape 2"/>
          <p:cNvSpPr/>
          <p:nvPr/>
        </p:nvSpPr>
        <p:spPr>
          <a:xfrm>
            <a:off x="640080" y="1463040"/>
            <a:ext cx="5394960" cy="1517904"/>
          </a:xfrm>
          <a:prstGeom prst="roundRect">
            <a:avLst>
              <a:gd name="adj" fmla="val 4819"/>
            </a:avLst>
          </a:prstGeom>
          <a:solidFill>
            <a:srgbClr val="F0F4FB"/>
          </a:solidFill>
          <a:ln w="12700">
            <a:solidFill>
              <a:srgbClr val="E2E7F0"/>
            </a:solidFill>
            <a:prstDash val="solid"/>
          </a:ln>
        </p:spPr>
      </p:sp>
      <p:sp>
        <p:nvSpPr>
          <p:cNvPr id="5" name="Text 3"/>
          <p:cNvSpPr/>
          <p:nvPr/>
        </p:nvSpPr>
        <p:spPr>
          <a:xfrm>
            <a:off x="822960" y="1591056"/>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6" name="Text 4"/>
          <p:cNvSpPr/>
          <p:nvPr/>
        </p:nvSpPr>
        <p:spPr>
          <a:xfrm>
            <a:off x="1115568" y="1581912"/>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Why is Azure in Singapore and not beside AWS in Ireland?</a:t>
            </a:r>
            <a:endParaRPr lang="en-US" sz="1200" dirty="0"/>
          </a:p>
        </p:txBody>
      </p:sp>
      <p:sp>
        <p:nvSpPr>
          <p:cNvPr id="7" name="Text 5"/>
          <p:cNvSpPr/>
          <p:nvPr/>
        </p:nvSpPr>
        <p:spPr>
          <a:xfrm>
            <a:off x="1115568" y="2084832"/>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Deliberate trade-off. Ireland would give a ~15 ms tunnel, but every action in this demo would cross to Europe. Singapore gives a responsive demo at the cost of a longer tunnel, and tunnel latency is invisible to you, demo lag is not.</a:t>
            </a:r>
            <a:endParaRPr lang="en-US" sz="1050" dirty="0"/>
          </a:p>
        </p:txBody>
      </p:sp>
      <p:sp>
        <p:nvSpPr>
          <p:cNvPr id="8" name="Shape 6"/>
          <p:cNvSpPr/>
          <p:nvPr/>
        </p:nvSpPr>
        <p:spPr>
          <a:xfrm>
            <a:off x="6309360" y="1463040"/>
            <a:ext cx="5394960" cy="1517904"/>
          </a:xfrm>
          <a:prstGeom prst="roundRect">
            <a:avLst>
              <a:gd name="adj" fmla="val 4819"/>
            </a:avLst>
          </a:prstGeom>
          <a:solidFill>
            <a:srgbClr val="F4F6FA"/>
          </a:solidFill>
          <a:ln w="12700">
            <a:solidFill>
              <a:srgbClr val="E2E7F0"/>
            </a:solidFill>
            <a:prstDash val="solid"/>
          </a:ln>
        </p:spPr>
      </p:sp>
      <p:sp>
        <p:nvSpPr>
          <p:cNvPr id="9" name="Text 7"/>
          <p:cNvSpPr/>
          <p:nvPr/>
        </p:nvSpPr>
        <p:spPr>
          <a:xfrm>
            <a:off x="6492240" y="1591056"/>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10" name="Text 8"/>
          <p:cNvSpPr/>
          <p:nvPr/>
        </p:nvSpPr>
        <p:spPr>
          <a:xfrm>
            <a:off x="6784848" y="1581912"/>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Can the on-premises server reach Azure?</a:t>
            </a:r>
            <a:endParaRPr lang="en-US" sz="1200" dirty="0"/>
          </a:p>
        </p:txBody>
      </p:sp>
      <p:sp>
        <p:nvSpPr>
          <p:cNvPr id="11" name="Text 9"/>
          <p:cNvSpPr/>
          <p:nvPr/>
        </p:nvSpPr>
        <p:spPr>
          <a:xfrm>
            <a:off x="6784848" y="2084832"/>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No, and that is by design. An AWS VGW does not do transitive routing. A Transit Gateway would enable it, at higher cost. The brief does not require it.</a:t>
            </a:r>
            <a:endParaRPr lang="en-US" sz="1050" dirty="0"/>
          </a:p>
        </p:txBody>
      </p:sp>
      <p:sp>
        <p:nvSpPr>
          <p:cNvPr id="12" name="Shape 10"/>
          <p:cNvSpPr/>
          <p:nvPr/>
        </p:nvSpPr>
        <p:spPr>
          <a:xfrm>
            <a:off x="640080" y="3090672"/>
            <a:ext cx="5394960" cy="1517904"/>
          </a:xfrm>
          <a:prstGeom prst="roundRect">
            <a:avLst>
              <a:gd name="adj" fmla="val 4819"/>
            </a:avLst>
          </a:prstGeom>
          <a:solidFill>
            <a:srgbClr val="F0F4FB"/>
          </a:solidFill>
          <a:ln w="12700">
            <a:solidFill>
              <a:srgbClr val="E2E7F0"/>
            </a:solidFill>
            <a:prstDash val="solid"/>
          </a:ln>
        </p:spPr>
      </p:sp>
      <p:sp>
        <p:nvSpPr>
          <p:cNvPr id="13" name="Text 11"/>
          <p:cNvSpPr/>
          <p:nvPr/>
        </p:nvSpPr>
        <p:spPr>
          <a:xfrm>
            <a:off x="822960" y="3218688"/>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14" name="Text 12"/>
          <p:cNvSpPr/>
          <p:nvPr/>
        </p:nvSpPr>
        <p:spPr>
          <a:xfrm>
            <a:off x="1115568" y="3209544"/>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Why two tunnels per VPN connection, with one down?</a:t>
            </a:r>
            <a:endParaRPr lang="en-US" sz="1200" dirty="0"/>
          </a:p>
        </p:txBody>
      </p:sp>
      <p:sp>
        <p:nvSpPr>
          <p:cNvPr id="15" name="Text 13"/>
          <p:cNvSpPr/>
          <p:nvPr/>
        </p:nvSpPr>
        <p:spPr>
          <a:xfrm>
            <a:off x="1115568" y="3712464"/>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AWS always provisions two for redundancy. We configured one as active and one as standby. Both could be brought up for high availability.</a:t>
            </a:r>
            <a:endParaRPr lang="en-US" sz="1050" dirty="0"/>
          </a:p>
        </p:txBody>
      </p:sp>
      <p:sp>
        <p:nvSpPr>
          <p:cNvPr id="16" name="Shape 14"/>
          <p:cNvSpPr/>
          <p:nvPr/>
        </p:nvSpPr>
        <p:spPr>
          <a:xfrm>
            <a:off x="6309360" y="3090672"/>
            <a:ext cx="5394960" cy="1517904"/>
          </a:xfrm>
          <a:prstGeom prst="roundRect">
            <a:avLst>
              <a:gd name="adj" fmla="val 4819"/>
            </a:avLst>
          </a:prstGeom>
          <a:solidFill>
            <a:srgbClr val="F4F6FA"/>
          </a:solidFill>
          <a:ln w="12700">
            <a:solidFill>
              <a:srgbClr val="E2E7F0"/>
            </a:solidFill>
            <a:prstDash val="solid"/>
          </a:ln>
        </p:spPr>
      </p:sp>
      <p:sp>
        <p:nvSpPr>
          <p:cNvPr id="17" name="Text 15"/>
          <p:cNvSpPr/>
          <p:nvPr/>
        </p:nvSpPr>
        <p:spPr>
          <a:xfrm>
            <a:off x="6492240" y="3218688"/>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18" name="Text 16"/>
          <p:cNvSpPr/>
          <p:nvPr/>
        </p:nvSpPr>
        <p:spPr>
          <a:xfrm>
            <a:off x="6784848" y="3209544"/>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Did you implement CloudWatch, CloudTrail or Flow Logs?</a:t>
            </a:r>
            <a:endParaRPr lang="en-US" sz="1200" dirty="0"/>
          </a:p>
        </p:txBody>
      </p:sp>
      <p:sp>
        <p:nvSpPr>
          <p:cNvPr id="19" name="Text 17"/>
          <p:cNvSpPr/>
          <p:nvPr/>
        </p:nvSpPr>
        <p:spPr>
          <a:xfrm>
            <a:off x="6784848" y="3712464"/>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Yes, all three. A multi-region CloudTrail with log-file validation, VPC Flow Logs on both AWS VPCs to S3, and CloudWatch alarms on the TunnelState metric of both VPNs wired to an SNS topic. There is a dashboard I can show you live.</a:t>
            </a:r>
            <a:endParaRPr lang="en-US" sz="1050" dirty="0"/>
          </a:p>
        </p:txBody>
      </p:sp>
      <p:sp>
        <p:nvSpPr>
          <p:cNvPr id="20" name="Shape 18"/>
          <p:cNvSpPr/>
          <p:nvPr/>
        </p:nvSpPr>
        <p:spPr>
          <a:xfrm>
            <a:off x="640080" y="4718304"/>
            <a:ext cx="5394960" cy="1517904"/>
          </a:xfrm>
          <a:prstGeom prst="roundRect">
            <a:avLst>
              <a:gd name="adj" fmla="val 4819"/>
            </a:avLst>
          </a:prstGeom>
          <a:solidFill>
            <a:srgbClr val="F0F4FB"/>
          </a:solidFill>
          <a:ln w="12700">
            <a:solidFill>
              <a:srgbClr val="E2E7F0"/>
            </a:solidFill>
            <a:prstDash val="solid"/>
          </a:ln>
        </p:spPr>
      </p:sp>
      <p:sp>
        <p:nvSpPr>
          <p:cNvPr id="21" name="Text 19"/>
          <p:cNvSpPr/>
          <p:nvPr/>
        </p:nvSpPr>
        <p:spPr>
          <a:xfrm>
            <a:off x="822960" y="4846320"/>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22" name="Text 20"/>
          <p:cNvSpPr/>
          <p:nvPr/>
        </p:nvSpPr>
        <p:spPr>
          <a:xfrm>
            <a:off x="1115568" y="4837176"/>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What does this cost, and how do you control it?</a:t>
            </a:r>
            <a:endParaRPr lang="en-US" sz="1200" dirty="0"/>
          </a:p>
        </p:txBody>
      </p:sp>
      <p:sp>
        <p:nvSpPr>
          <p:cNvPr id="23" name="Text 21"/>
          <p:cNvSpPr/>
          <p:nvPr/>
        </p:nvSpPr>
        <p:spPr>
          <a:xfrm>
            <a:off x="1115568" y="5340096"/>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Measured, not estimated: about $11.50/day fully up, of which Azure is $7.85 and the VPN gateway alone $5.04. AWS bills this account nothing, it is a linked account. I run with the Azure gateway deleted between sessions, which is $0.39/day, and rebuild it for the demo. Controls are $40 monthly and $3 daily on AWS, plus $25 monthly on Azure.</a:t>
            </a:r>
            <a:endParaRPr lang="en-US" sz="1050" dirty="0"/>
          </a:p>
        </p:txBody>
      </p:sp>
      <p:sp>
        <p:nvSpPr>
          <p:cNvPr id="24" name="Shape 22"/>
          <p:cNvSpPr/>
          <p:nvPr/>
        </p:nvSpPr>
        <p:spPr>
          <a:xfrm>
            <a:off x="6309360" y="4718304"/>
            <a:ext cx="5394960" cy="1517904"/>
          </a:xfrm>
          <a:prstGeom prst="roundRect">
            <a:avLst>
              <a:gd name="adj" fmla="val 4819"/>
            </a:avLst>
          </a:prstGeom>
          <a:solidFill>
            <a:srgbClr val="F4F6FA"/>
          </a:solidFill>
          <a:ln w="12700">
            <a:solidFill>
              <a:srgbClr val="E2E7F0"/>
            </a:solidFill>
            <a:prstDash val="solid"/>
          </a:ln>
        </p:spPr>
      </p:sp>
      <p:sp>
        <p:nvSpPr>
          <p:cNvPr id="25" name="Text 23"/>
          <p:cNvSpPr/>
          <p:nvPr/>
        </p:nvSpPr>
        <p:spPr>
          <a:xfrm>
            <a:off x="6492240" y="4846320"/>
            <a:ext cx="274320" cy="256032"/>
          </a:xfrm>
          <a:prstGeom prst="rect">
            <a:avLst/>
          </a:prstGeom>
          <a:noFill/>
          <a:ln/>
        </p:spPr>
        <p:txBody>
          <a:bodyPr wrap="square" lIns="0" tIns="0" rIns="0" bIns="0" rtlCol="0" anchor="ctr"/>
          <a:lstStyle/>
          <a:p>
            <a:pPr indent="0" marL="0">
              <a:buNone/>
            </a:pPr>
            <a:r>
              <a:rPr lang="en-US" sz="1400" b="1" dirty="0">
                <a:solidFill>
                  <a:srgbClr val="065A82"/>
                </a:solidFill>
                <a:latin typeface="Cambria" pitchFamily="34" charset="0"/>
                <a:ea typeface="Cambria" pitchFamily="34" charset="-122"/>
                <a:cs typeface="Cambria" pitchFamily="34" charset="-120"/>
              </a:rPr>
              <a:t>Q</a:t>
            </a:r>
            <a:endParaRPr lang="en-US" sz="1400" dirty="0"/>
          </a:p>
        </p:txBody>
      </p:sp>
      <p:sp>
        <p:nvSpPr>
          <p:cNvPr id="26" name="Text 24"/>
          <p:cNvSpPr/>
          <p:nvPr/>
        </p:nvSpPr>
        <p:spPr>
          <a:xfrm>
            <a:off x="6784848" y="4837176"/>
            <a:ext cx="4709160" cy="457200"/>
          </a:xfrm>
          <a:prstGeom prst="rect">
            <a:avLst/>
          </a:prstGeom>
          <a:noFill/>
          <a:ln/>
        </p:spPr>
        <p:txBody>
          <a:bodyPr wrap="square" lIns="0" tIns="0" rIns="0" bIns="0" rtlCol="0" anchor="t"/>
          <a:lstStyle/>
          <a:p>
            <a:pPr indent="0" marL="0">
              <a:buNone/>
            </a:pPr>
            <a:r>
              <a:rPr lang="en-US" sz="1200" b="1" dirty="0">
                <a:solidFill>
                  <a:srgbClr val="21295C"/>
                </a:solidFill>
                <a:latin typeface="Calibri" pitchFamily="34" charset="0"/>
                <a:ea typeface="Calibri" pitchFamily="34" charset="-122"/>
                <a:cs typeface="Calibri" pitchFamily="34" charset="-120"/>
              </a:rPr>
              <a:t>How do you know nothing gets left running?</a:t>
            </a:r>
            <a:endParaRPr lang="en-US" sz="1200" dirty="0"/>
          </a:p>
        </p:txBody>
      </p:sp>
      <p:sp>
        <p:nvSpPr>
          <p:cNvPr id="27" name="Text 25"/>
          <p:cNvSpPr/>
          <p:nvPr/>
        </p:nvSpPr>
        <p:spPr>
          <a:xfrm>
            <a:off x="6784848" y="5340096"/>
            <a:ext cx="4709160" cy="822960"/>
          </a:xfrm>
          <a:prstGeom prst="rect">
            <a:avLst/>
          </a:prstGeom>
          <a:noFill/>
          <a:ln/>
        </p:spPr>
        <p:txBody>
          <a:bodyPr wrap="square" lIns="0" tIns="0" rIns="0" bIns="0" rtlCol="0" anchor="t"/>
          <a:lstStyle/>
          <a:p>
            <a:pPr indent="0" marL="0">
              <a:buNone/>
            </a:pPr>
            <a:r>
              <a:rPr lang="en-US" sz="1050" dirty="0">
                <a:solidFill>
                  <a:srgbClr val="5A6478"/>
                </a:solidFill>
                <a:latin typeface="Calibri" pitchFamily="34" charset="0"/>
                <a:ea typeface="Calibri" pitchFamily="34" charset="-122"/>
                <a:cs typeface="Calibri" pitchFamily="34" charset="-120"/>
              </a:rPr>
              <a:t>Everything is Infrastructure-as-Code, so teardown is three delete commands across three places, then a scripted verification per region and per subscription.</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8961120" y="3108960"/>
            <a:ext cx="5120640" cy="5120640"/>
          </a:xfrm>
          <a:prstGeom prst="ellipse">
            <a:avLst/>
          </a:prstGeom>
          <a:solidFill>
            <a:srgbClr val="065A82"/>
          </a:solidFill>
          <a:ln w="12700">
            <a:solidFill>
              <a:srgbClr val="333333"/>
            </a:solidFill>
            <a:prstDash val="solid"/>
          </a:ln>
        </p:spPr>
      </p:sp>
      <p:sp>
        <p:nvSpPr>
          <p:cNvPr id="3" name="Text 1"/>
          <p:cNvSpPr/>
          <p:nvPr/>
        </p:nvSpPr>
        <p:spPr>
          <a:xfrm>
            <a:off x="822960" y="1188720"/>
            <a:ext cx="10515600" cy="274320"/>
          </a:xfrm>
          <a:prstGeom prst="rect">
            <a:avLst/>
          </a:prstGeom>
          <a:noFill/>
          <a:ln/>
        </p:spPr>
        <p:txBody>
          <a:bodyPr wrap="square" lIns="0" tIns="0" rIns="0" bIns="0" rtlCol="0" anchor="ctr"/>
          <a:lstStyle/>
          <a:p>
            <a:pPr indent="0" marL="0">
              <a:buNone/>
            </a:pPr>
            <a:r>
              <a:rPr lang="en-US" sz="1100" b="1" spc="200" kern="0" dirty="0">
                <a:solidFill>
                  <a:srgbClr val="8FA3C8"/>
                </a:solidFill>
                <a:latin typeface="Calibri" pitchFamily="34" charset="0"/>
                <a:ea typeface="Calibri" pitchFamily="34" charset="-122"/>
                <a:cs typeface="Calibri" pitchFamily="34" charset="-120"/>
              </a:rPr>
              <a:t>IN SUMMARY</a:t>
            </a:r>
            <a:endParaRPr lang="en-US" sz="1100" dirty="0"/>
          </a:p>
        </p:txBody>
      </p:sp>
      <p:sp>
        <p:nvSpPr>
          <p:cNvPr id="4" name="Text 2"/>
          <p:cNvSpPr/>
          <p:nvPr/>
        </p:nvSpPr>
        <p:spPr>
          <a:xfrm>
            <a:off x="822960" y="1600200"/>
            <a:ext cx="10058400" cy="1280160"/>
          </a:xfrm>
          <a:prstGeom prst="rect">
            <a:avLst/>
          </a:prstGeom>
          <a:noFill/>
          <a:ln/>
        </p:spPr>
        <p:txBody>
          <a:bodyPr wrap="square" lIns="0" tIns="0" rIns="0" bIns="0" rtlCol="0" anchor="ctr"/>
          <a:lstStyle/>
          <a:p>
            <a:pPr indent="0" marL="0">
              <a:buNone/>
            </a:pPr>
            <a:r>
              <a:rPr lang="en-US" sz="3600" b="1" dirty="0">
                <a:solidFill>
                  <a:srgbClr val="FFFFFF"/>
                </a:solidFill>
                <a:latin typeface="Cambria" pitchFamily="34" charset="0"/>
                <a:ea typeface="Cambria" pitchFamily="34" charset="-122"/>
                <a:cs typeface="Cambria" pitchFamily="34" charset="-120"/>
              </a:rPr>
              <a:t>The system works, and</a:t>
            </a:r>
            <a:endParaRPr lang="en-US" sz="3600" dirty="0"/>
          </a:p>
          <a:p>
            <a:pPr indent="0" marL="0">
              <a:buNone/>
            </a:pPr>
            <a:r>
              <a:rPr lang="en-US" sz="3600" b="1" dirty="0">
                <a:solidFill>
                  <a:srgbClr val="FFFFFF"/>
                </a:solidFill>
                <a:latin typeface="Cambria" pitchFamily="34" charset="0"/>
                <a:ea typeface="Cambria" pitchFamily="34" charset="-122"/>
                <a:cs typeface="Cambria" pitchFamily="34" charset="-120"/>
              </a:rPr>
              <a:t>it will come down on time.</a:t>
            </a:r>
            <a:endParaRPr lang="en-US" sz="3600" dirty="0"/>
          </a:p>
        </p:txBody>
      </p:sp>
      <p:sp>
        <p:nvSpPr>
          <p:cNvPr id="5" name="Shape 3"/>
          <p:cNvSpPr/>
          <p:nvPr/>
        </p:nvSpPr>
        <p:spPr>
          <a:xfrm>
            <a:off x="822960" y="3063240"/>
            <a:ext cx="475488" cy="475488"/>
          </a:xfrm>
          <a:prstGeom prst="ellipse">
            <a:avLst/>
          </a:prstGeom>
          <a:solidFill>
            <a:srgbClr val="1C7293"/>
          </a:solidFill>
          <a:ln w="12700">
            <a:solidFill>
              <a:srgbClr val="1C7293"/>
            </a:solidFill>
            <a:prstDash val="solid"/>
          </a:ln>
        </p:spPr>
      </p:sp>
      <p:sp>
        <p:nvSpPr>
          <p:cNvPr id="6" name="Text 4"/>
          <p:cNvSpPr/>
          <p:nvPr/>
        </p:nvSpPr>
        <p:spPr>
          <a:xfrm>
            <a:off x="822960" y="306324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7" name="Text 5"/>
          <p:cNvSpPr/>
          <p:nvPr/>
        </p:nvSpPr>
        <p:spPr>
          <a:xfrm>
            <a:off x="1508760" y="3090672"/>
            <a:ext cx="8778240" cy="566928"/>
          </a:xfrm>
          <a:prstGeom prst="rect">
            <a:avLst/>
          </a:prstGeom>
          <a:noFill/>
          <a:ln/>
        </p:spPr>
        <p:txBody>
          <a:bodyPr wrap="square" lIns="0" tIns="0" rIns="0" bIns="0" rtlCol="0" anchor="ctr"/>
          <a:lstStyle/>
          <a:p>
            <a:pPr indent="0" marL="0">
              <a:buNone/>
            </a:pPr>
            <a:r>
              <a:rPr lang="en-US" sz="1350" dirty="0">
                <a:solidFill>
                  <a:srgbClr val="D8E2F5"/>
                </a:solidFill>
                <a:latin typeface="Calibri" pitchFamily="34" charset="0"/>
                <a:ea typeface="Calibri" pitchFamily="34" charset="-122"/>
                <a:cs typeface="Calibri" pitchFamily="34" charset="-120"/>
              </a:rPr>
              <a:t>Three cloud cells, two providers, two IPSec tunnels, verified with real traffic at both the network and application layers.</a:t>
            </a:r>
            <a:endParaRPr lang="en-US" sz="1350" dirty="0"/>
          </a:p>
        </p:txBody>
      </p:sp>
      <p:sp>
        <p:nvSpPr>
          <p:cNvPr id="8" name="Shape 6"/>
          <p:cNvSpPr/>
          <p:nvPr/>
        </p:nvSpPr>
        <p:spPr>
          <a:xfrm>
            <a:off x="822960" y="3840480"/>
            <a:ext cx="475488" cy="475488"/>
          </a:xfrm>
          <a:prstGeom prst="ellipse">
            <a:avLst/>
          </a:prstGeom>
          <a:solidFill>
            <a:srgbClr val="1C7293"/>
          </a:solidFill>
          <a:ln w="12700">
            <a:solidFill>
              <a:srgbClr val="1C7293"/>
            </a:solidFill>
            <a:prstDash val="solid"/>
          </a:ln>
        </p:spPr>
      </p:sp>
      <p:sp>
        <p:nvSpPr>
          <p:cNvPr id="9" name="Text 7"/>
          <p:cNvSpPr/>
          <p:nvPr/>
        </p:nvSpPr>
        <p:spPr>
          <a:xfrm>
            <a:off x="822960" y="384048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0" name="Text 8"/>
          <p:cNvSpPr/>
          <p:nvPr/>
        </p:nvSpPr>
        <p:spPr>
          <a:xfrm>
            <a:off x="1508760" y="3867912"/>
            <a:ext cx="8778240" cy="566928"/>
          </a:xfrm>
          <a:prstGeom prst="rect">
            <a:avLst/>
          </a:prstGeom>
          <a:noFill/>
          <a:ln/>
        </p:spPr>
        <p:txBody>
          <a:bodyPr wrap="square" lIns="0" tIns="0" rIns="0" bIns="0" rtlCol="0" anchor="ctr"/>
          <a:lstStyle/>
          <a:p>
            <a:pPr indent="0" marL="0">
              <a:buNone/>
            </a:pPr>
            <a:r>
              <a:rPr lang="en-US" sz="1350" dirty="0">
                <a:solidFill>
                  <a:srgbClr val="D8E2F5"/>
                </a:solidFill>
                <a:latin typeface="Calibri" pitchFamily="34" charset="0"/>
                <a:ea typeface="Calibri" pitchFamily="34" charset="-122"/>
                <a:cs typeface="Calibri" pitchFamily="34" charset="-120"/>
              </a:rPr>
              <a:t>Delivered roughly two weeks ahead of plan by back-planning from the deadline and protecting the critical path.</a:t>
            </a:r>
            <a:endParaRPr lang="en-US" sz="1350" dirty="0"/>
          </a:p>
        </p:txBody>
      </p:sp>
      <p:sp>
        <p:nvSpPr>
          <p:cNvPr id="11" name="Shape 9"/>
          <p:cNvSpPr/>
          <p:nvPr/>
        </p:nvSpPr>
        <p:spPr>
          <a:xfrm>
            <a:off x="822960" y="4617720"/>
            <a:ext cx="475488" cy="475488"/>
          </a:xfrm>
          <a:prstGeom prst="ellipse">
            <a:avLst/>
          </a:prstGeom>
          <a:solidFill>
            <a:srgbClr val="D98324"/>
          </a:solidFill>
          <a:ln w="12700">
            <a:solidFill>
              <a:srgbClr val="D98324"/>
            </a:solidFill>
            <a:prstDash val="solid"/>
          </a:ln>
        </p:spPr>
      </p:sp>
      <p:sp>
        <p:nvSpPr>
          <p:cNvPr id="12" name="Text 10"/>
          <p:cNvSpPr/>
          <p:nvPr/>
        </p:nvSpPr>
        <p:spPr>
          <a:xfrm>
            <a:off x="822960" y="461772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3" name="Text 11"/>
          <p:cNvSpPr/>
          <p:nvPr/>
        </p:nvSpPr>
        <p:spPr>
          <a:xfrm>
            <a:off x="1508760" y="4645152"/>
            <a:ext cx="8778240" cy="566928"/>
          </a:xfrm>
          <a:prstGeom prst="rect">
            <a:avLst/>
          </a:prstGeom>
          <a:noFill/>
          <a:ln/>
        </p:spPr>
        <p:txBody>
          <a:bodyPr wrap="square" lIns="0" tIns="0" rIns="0" bIns="0" rtlCol="0" anchor="ctr"/>
          <a:lstStyle/>
          <a:p>
            <a:pPr indent="0" marL="0">
              <a:buNone/>
            </a:pPr>
            <a:r>
              <a:rPr lang="en-US" sz="1350" dirty="0">
                <a:solidFill>
                  <a:srgbClr val="D8E2F5"/>
                </a:solidFill>
                <a:latin typeface="Calibri" pitchFamily="34" charset="0"/>
                <a:ea typeface="Calibri" pitchFamily="34" charset="-122"/>
                <a:cs typeface="Calibri" pitchFamily="34" charset="-120"/>
              </a:rPr>
              <a:t>Cost controls sized to the failure that actually matters: resources left running past 30 August.</a:t>
            </a:r>
            <a:endParaRPr lang="en-US" sz="1350" dirty="0"/>
          </a:p>
        </p:txBody>
      </p:sp>
      <p:sp>
        <p:nvSpPr>
          <p:cNvPr id="14" name="Text 12"/>
          <p:cNvSpPr/>
          <p:nvPr/>
        </p:nvSpPr>
        <p:spPr>
          <a:xfrm>
            <a:off x="822960" y="5623560"/>
            <a:ext cx="10058400" cy="365760"/>
          </a:xfrm>
          <a:prstGeom prst="rect">
            <a:avLst/>
          </a:prstGeom>
          <a:noFill/>
          <a:ln/>
        </p:spPr>
        <p:txBody>
          <a:bodyPr wrap="square" lIns="0" tIns="0" rIns="0" bIns="0" rtlCol="0" anchor="ctr"/>
          <a:lstStyle/>
          <a:p>
            <a:pPr indent="0" marL="0">
              <a:buNone/>
            </a:pPr>
            <a:r>
              <a:rPr lang="en-US" sz="1500" b="1" i="1" dirty="0">
                <a:solidFill>
                  <a:srgbClr val="CADCFC"/>
                </a:solidFill>
                <a:latin typeface="Calibri" pitchFamily="34" charset="0"/>
                <a:ea typeface="Calibri" pitchFamily="34" charset="-122"/>
                <a:cs typeface="Calibri" pitchFamily="34" charset="-120"/>
              </a:rPr>
              <a:t>Thank you, happy to take questions, or demonstrate any part of it live.</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WHAT I WILL COVER</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Agenda</a:t>
            </a:r>
            <a:endParaRPr lang="en-US" sz="3400" dirty="0"/>
          </a:p>
        </p:txBody>
      </p:sp>
      <p:sp>
        <p:nvSpPr>
          <p:cNvPr id="4" name="Shape 2"/>
          <p:cNvSpPr/>
          <p:nvPr/>
        </p:nvSpPr>
        <p:spPr>
          <a:xfrm>
            <a:off x="640080" y="1481328"/>
            <a:ext cx="475488" cy="475488"/>
          </a:xfrm>
          <a:prstGeom prst="ellipse">
            <a:avLst/>
          </a:prstGeom>
          <a:solidFill>
            <a:srgbClr val="065A82"/>
          </a:solidFill>
          <a:ln w="12700">
            <a:solidFill>
              <a:srgbClr val="065A82"/>
            </a:solidFill>
            <a:prstDash val="solid"/>
          </a:ln>
        </p:spPr>
      </p:sp>
      <p:sp>
        <p:nvSpPr>
          <p:cNvPr id="5" name="Text 3"/>
          <p:cNvSpPr/>
          <p:nvPr/>
        </p:nvSpPr>
        <p:spPr>
          <a:xfrm>
            <a:off x="640080" y="1481328"/>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6" name="Text 4"/>
          <p:cNvSpPr/>
          <p:nvPr/>
        </p:nvSpPr>
        <p:spPr>
          <a:xfrm>
            <a:off x="1325880" y="1444752"/>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The system we built</a:t>
            </a:r>
            <a:endParaRPr lang="en-US" sz="1600" dirty="0"/>
          </a:p>
        </p:txBody>
      </p:sp>
      <p:sp>
        <p:nvSpPr>
          <p:cNvPr id="7" name="Text 5"/>
          <p:cNvSpPr/>
          <p:nvPr/>
        </p:nvSpPr>
        <p:spPr>
          <a:xfrm>
            <a:off x="1325880" y="1737360"/>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Three cells, two tunnels, 60 seconds of context</a:t>
            </a:r>
            <a:endParaRPr lang="en-US" sz="1200" dirty="0"/>
          </a:p>
        </p:txBody>
      </p:sp>
      <p:sp>
        <p:nvSpPr>
          <p:cNvPr id="8" name="Shape 6"/>
          <p:cNvSpPr/>
          <p:nvPr/>
        </p:nvSpPr>
        <p:spPr>
          <a:xfrm>
            <a:off x="640080" y="2267712"/>
            <a:ext cx="475488" cy="475488"/>
          </a:xfrm>
          <a:prstGeom prst="ellipse">
            <a:avLst/>
          </a:prstGeom>
          <a:solidFill>
            <a:srgbClr val="065A82"/>
          </a:solidFill>
          <a:ln w="12700">
            <a:solidFill>
              <a:srgbClr val="065A82"/>
            </a:solidFill>
            <a:prstDash val="solid"/>
          </a:ln>
        </p:spPr>
      </p:sp>
      <p:sp>
        <p:nvSpPr>
          <p:cNvPr id="9" name="Text 7"/>
          <p:cNvSpPr/>
          <p:nvPr/>
        </p:nvSpPr>
        <p:spPr>
          <a:xfrm>
            <a:off x="640080" y="2267712"/>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0" name="Text 8"/>
          <p:cNvSpPr/>
          <p:nvPr/>
        </p:nvSpPr>
        <p:spPr>
          <a:xfrm>
            <a:off x="1325880" y="2231136"/>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How I planned it</a:t>
            </a:r>
            <a:endParaRPr lang="en-US" sz="1600" dirty="0"/>
          </a:p>
        </p:txBody>
      </p:sp>
      <p:sp>
        <p:nvSpPr>
          <p:cNvPr id="11" name="Text 9"/>
          <p:cNvSpPr/>
          <p:nvPr/>
        </p:nvSpPr>
        <p:spPr>
          <a:xfrm>
            <a:off x="1325880" y="2523744"/>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Back-planned from the deadline, not forward from day one</a:t>
            </a:r>
            <a:endParaRPr lang="en-US" sz="1200" dirty="0"/>
          </a:p>
        </p:txBody>
      </p:sp>
      <p:sp>
        <p:nvSpPr>
          <p:cNvPr id="12" name="Shape 10"/>
          <p:cNvSpPr/>
          <p:nvPr/>
        </p:nvSpPr>
        <p:spPr>
          <a:xfrm>
            <a:off x="640080" y="3054096"/>
            <a:ext cx="475488" cy="475488"/>
          </a:xfrm>
          <a:prstGeom prst="ellipse">
            <a:avLst/>
          </a:prstGeom>
          <a:solidFill>
            <a:srgbClr val="1C7293"/>
          </a:solidFill>
          <a:ln w="12700">
            <a:solidFill>
              <a:srgbClr val="1C7293"/>
            </a:solidFill>
            <a:prstDash val="solid"/>
          </a:ln>
        </p:spPr>
      </p:sp>
      <p:sp>
        <p:nvSpPr>
          <p:cNvPr id="13" name="Text 11"/>
          <p:cNvSpPr/>
          <p:nvPr/>
        </p:nvSpPr>
        <p:spPr>
          <a:xfrm>
            <a:off x="640080" y="305409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4" name="Text 12"/>
          <p:cNvSpPr/>
          <p:nvPr/>
        </p:nvSpPr>
        <p:spPr>
          <a:xfrm>
            <a:off x="1325880" y="3017520"/>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Security posture</a:t>
            </a:r>
            <a:endParaRPr lang="en-US" sz="1600" dirty="0"/>
          </a:p>
        </p:txBody>
      </p:sp>
      <p:sp>
        <p:nvSpPr>
          <p:cNvPr id="15" name="Text 13"/>
          <p:cNvSpPr/>
          <p:nvPr/>
        </p:nvSpPr>
        <p:spPr>
          <a:xfrm>
            <a:off x="1325880" y="3310128"/>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What I locked down, and one constraint that reshaped the build</a:t>
            </a:r>
            <a:endParaRPr lang="en-US" sz="1200" dirty="0"/>
          </a:p>
        </p:txBody>
      </p:sp>
      <p:sp>
        <p:nvSpPr>
          <p:cNvPr id="16" name="Shape 14"/>
          <p:cNvSpPr/>
          <p:nvPr/>
        </p:nvSpPr>
        <p:spPr>
          <a:xfrm>
            <a:off x="640080" y="3840480"/>
            <a:ext cx="475488" cy="475488"/>
          </a:xfrm>
          <a:prstGeom prst="ellipse">
            <a:avLst/>
          </a:prstGeom>
          <a:solidFill>
            <a:srgbClr val="1C7293"/>
          </a:solidFill>
          <a:ln w="12700">
            <a:solidFill>
              <a:srgbClr val="1C7293"/>
            </a:solidFill>
            <a:prstDash val="solid"/>
          </a:ln>
        </p:spPr>
      </p:sp>
      <p:sp>
        <p:nvSpPr>
          <p:cNvPr id="17" name="Text 15"/>
          <p:cNvSpPr/>
          <p:nvPr/>
        </p:nvSpPr>
        <p:spPr>
          <a:xfrm>
            <a:off x="640080" y="384048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18" name="Text 16"/>
          <p:cNvSpPr/>
          <p:nvPr/>
        </p:nvSpPr>
        <p:spPr>
          <a:xfrm>
            <a:off x="1325880" y="3803904"/>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Cost control</a:t>
            </a:r>
            <a:endParaRPr lang="en-US" sz="1600" dirty="0"/>
          </a:p>
        </p:txBody>
      </p:sp>
      <p:sp>
        <p:nvSpPr>
          <p:cNvPr id="19" name="Text 17"/>
          <p:cNvSpPr/>
          <p:nvPr/>
        </p:nvSpPr>
        <p:spPr>
          <a:xfrm>
            <a:off x="1325880" y="4096512"/>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The guardrails I put in, and why the daily one matters most</a:t>
            </a:r>
            <a:endParaRPr lang="en-US" sz="1200" dirty="0"/>
          </a:p>
        </p:txBody>
      </p:sp>
      <p:sp>
        <p:nvSpPr>
          <p:cNvPr id="20" name="Shape 18"/>
          <p:cNvSpPr/>
          <p:nvPr/>
        </p:nvSpPr>
        <p:spPr>
          <a:xfrm>
            <a:off x="640080" y="4626864"/>
            <a:ext cx="475488" cy="475488"/>
          </a:xfrm>
          <a:prstGeom prst="ellipse">
            <a:avLst/>
          </a:prstGeom>
          <a:solidFill>
            <a:srgbClr val="21295C"/>
          </a:solidFill>
          <a:ln w="12700">
            <a:solidFill>
              <a:srgbClr val="21295C"/>
            </a:solidFill>
            <a:prstDash val="solid"/>
          </a:ln>
        </p:spPr>
      </p:sp>
      <p:sp>
        <p:nvSpPr>
          <p:cNvPr id="21" name="Text 19"/>
          <p:cNvSpPr/>
          <p:nvPr/>
        </p:nvSpPr>
        <p:spPr>
          <a:xfrm>
            <a:off x="640080" y="4626864"/>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5</a:t>
            </a:r>
            <a:endParaRPr lang="en-US" sz="1500" dirty="0"/>
          </a:p>
        </p:txBody>
      </p:sp>
      <p:sp>
        <p:nvSpPr>
          <p:cNvPr id="22" name="Text 20"/>
          <p:cNvSpPr/>
          <p:nvPr/>
        </p:nvSpPr>
        <p:spPr>
          <a:xfrm>
            <a:off x="1325880" y="4590288"/>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Constraints &amp; workarounds</a:t>
            </a:r>
            <a:endParaRPr lang="en-US" sz="1600" dirty="0"/>
          </a:p>
        </p:txBody>
      </p:sp>
      <p:sp>
        <p:nvSpPr>
          <p:cNvPr id="23" name="Text 21"/>
          <p:cNvSpPr/>
          <p:nvPr/>
        </p:nvSpPr>
        <p:spPr>
          <a:xfrm>
            <a:off x="1325880" y="4882896"/>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What went wrong and what I did about it</a:t>
            </a:r>
            <a:endParaRPr lang="en-US" sz="1200" dirty="0"/>
          </a:p>
        </p:txBody>
      </p:sp>
      <p:sp>
        <p:nvSpPr>
          <p:cNvPr id="24" name="Shape 22"/>
          <p:cNvSpPr/>
          <p:nvPr/>
        </p:nvSpPr>
        <p:spPr>
          <a:xfrm>
            <a:off x="640080" y="5413248"/>
            <a:ext cx="475488" cy="475488"/>
          </a:xfrm>
          <a:prstGeom prst="ellipse">
            <a:avLst/>
          </a:prstGeom>
          <a:solidFill>
            <a:srgbClr val="21295C"/>
          </a:solidFill>
          <a:ln w="12700">
            <a:solidFill>
              <a:srgbClr val="21295C"/>
            </a:solidFill>
            <a:prstDash val="solid"/>
          </a:ln>
        </p:spPr>
      </p:sp>
      <p:sp>
        <p:nvSpPr>
          <p:cNvPr id="25" name="Text 23"/>
          <p:cNvSpPr/>
          <p:nvPr/>
        </p:nvSpPr>
        <p:spPr>
          <a:xfrm>
            <a:off x="640080" y="5413248"/>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6</a:t>
            </a:r>
            <a:endParaRPr lang="en-US" sz="1500" dirty="0"/>
          </a:p>
        </p:txBody>
      </p:sp>
      <p:sp>
        <p:nvSpPr>
          <p:cNvPr id="26" name="Text 24"/>
          <p:cNvSpPr/>
          <p:nvPr/>
        </p:nvSpPr>
        <p:spPr>
          <a:xfrm>
            <a:off x="1325880" y="5376672"/>
            <a:ext cx="4023360" cy="310896"/>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Results and what I learned</a:t>
            </a:r>
            <a:endParaRPr lang="en-US" sz="1600" dirty="0"/>
          </a:p>
        </p:txBody>
      </p:sp>
      <p:sp>
        <p:nvSpPr>
          <p:cNvPr id="27" name="Text 25"/>
          <p:cNvSpPr/>
          <p:nvPr/>
        </p:nvSpPr>
        <p:spPr>
          <a:xfrm>
            <a:off x="1325880" y="5669280"/>
            <a:ext cx="6766560" cy="292608"/>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Evidence, and the finding I did not expect</a:t>
            </a:r>
            <a:endParaRPr lang="en-US" sz="1200" dirty="0"/>
          </a:p>
        </p:txBody>
      </p:sp>
      <p:sp>
        <p:nvSpPr>
          <p:cNvPr id="28" name="Shape 26"/>
          <p:cNvSpPr/>
          <p:nvPr/>
        </p:nvSpPr>
        <p:spPr>
          <a:xfrm>
            <a:off x="8503920" y="1481328"/>
            <a:ext cx="3108960" cy="2788920"/>
          </a:xfrm>
          <a:prstGeom prst="roundRect">
            <a:avLst>
              <a:gd name="adj" fmla="val 2623"/>
            </a:avLst>
          </a:prstGeom>
          <a:solidFill>
            <a:srgbClr val="F4F6FA"/>
          </a:solidFill>
          <a:ln w="12700">
            <a:solidFill>
              <a:srgbClr val="E2E7F0"/>
            </a:solidFill>
            <a:prstDash val="solid"/>
          </a:ln>
        </p:spPr>
      </p:sp>
      <p:sp>
        <p:nvSpPr>
          <p:cNvPr id="29" name="Text 27"/>
          <p:cNvSpPr/>
          <p:nvPr/>
        </p:nvSpPr>
        <p:spPr>
          <a:xfrm>
            <a:off x="8732520" y="1627632"/>
            <a:ext cx="2651760" cy="256032"/>
          </a:xfrm>
          <a:prstGeom prst="rect">
            <a:avLst/>
          </a:prstGeom>
          <a:noFill/>
          <a:ln/>
        </p:spPr>
        <p:txBody>
          <a:bodyPr wrap="square" lIns="0" tIns="0" rIns="0" bIns="0" rtlCol="0" anchor="ctr"/>
          <a:lstStyle/>
          <a:p>
            <a:pPr indent="0" marL="0">
              <a:buNone/>
            </a:pPr>
            <a:r>
              <a:rPr lang="en-US" sz="1100" b="1" spc="100" kern="0" dirty="0">
                <a:solidFill>
                  <a:srgbClr val="1C7293"/>
                </a:solidFill>
                <a:latin typeface="Calibri" pitchFamily="34" charset="0"/>
                <a:ea typeface="Calibri" pitchFamily="34" charset="-122"/>
                <a:cs typeface="Calibri" pitchFamily="34" charset="-120"/>
              </a:rPr>
              <a:t>My slice</a:t>
            </a:r>
            <a:endParaRPr lang="en-US" sz="1100" dirty="0"/>
          </a:p>
        </p:txBody>
      </p:sp>
      <p:sp>
        <p:nvSpPr>
          <p:cNvPr id="30" name="Text 28"/>
          <p:cNvSpPr/>
          <p:nvPr/>
        </p:nvSpPr>
        <p:spPr>
          <a:xfrm>
            <a:off x="8732520" y="1920240"/>
            <a:ext cx="2697480" cy="2240280"/>
          </a:xfrm>
          <a:prstGeom prst="rect">
            <a:avLst/>
          </a:prstGeom>
          <a:noFill/>
          <a:ln/>
        </p:spPr>
        <p:txBody>
          <a:bodyPr wrap="square" lIns="0" tIns="0" rIns="0" bIns="0" rtlCol="0" anchor="t"/>
          <a:lstStyle/>
          <a:p>
            <a:pPr marL="342900" indent="-342900">
              <a:spcAft>
                <a:spcPts val="600"/>
              </a:spcAft>
              <a:buSzPct val="100000"/>
              <a:buChar char="•"/>
            </a:pPr>
            <a:r>
              <a:rPr lang="en-US" sz="1250" dirty="0">
                <a:solidFill>
                  <a:srgbClr val="21295C"/>
                </a:solidFill>
                <a:latin typeface="Calibri" pitchFamily="34" charset="0"/>
                <a:ea typeface="Calibri" pitchFamily="34" charset="-122"/>
                <a:cs typeface="Calibri" pitchFamily="34" charset="-120"/>
              </a:rPr>
              <a:t>Delivery &amp; critical path</a:t>
            </a:r>
            <a:endParaRPr lang="en-US" sz="1250" dirty="0"/>
          </a:p>
          <a:p>
            <a:pPr marL="342900" indent="-342900">
              <a:spcAft>
                <a:spcPts val="600"/>
              </a:spcAft>
              <a:buSzPct val="100000"/>
              <a:buChar char="•"/>
            </a:pPr>
            <a:r>
              <a:rPr lang="en-US" sz="1250" dirty="0">
                <a:solidFill>
                  <a:srgbClr val="21295C"/>
                </a:solidFill>
                <a:latin typeface="Calibri" pitchFamily="34" charset="0"/>
                <a:ea typeface="Calibri" pitchFamily="34" charset="-122"/>
                <a:cs typeface="Calibri" pitchFamily="34" charset="-120"/>
              </a:rPr>
              <a:t>Risk register</a:t>
            </a:r>
            <a:endParaRPr lang="en-US" sz="1250" dirty="0"/>
          </a:p>
          <a:p>
            <a:pPr marL="342900" indent="-342900">
              <a:spcAft>
                <a:spcPts val="600"/>
              </a:spcAft>
              <a:buSzPct val="100000"/>
              <a:buChar char="•"/>
            </a:pPr>
            <a:r>
              <a:rPr lang="en-US" sz="1250" dirty="0">
                <a:solidFill>
                  <a:srgbClr val="21295C"/>
                </a:solidFill>
                <a:latin typeface="Calibri" pitchFamily="34" charset="0"/>
                <a:ea typeface="Calibri" pitchFamily="34" charset="-122"/>
                <a:cs typeface="Calibri" pitchFamily="34" charset="-120"/>
              </a:rPr>
              <a:t>Security group / NSG scoping</a:t>
            </a:r>
            <a:endParaRPr lang="en-US" sz="1250" dirty="0"/>
          </a:p>
          <a:p>
            <a:pPr marL="342900" indent="-342900">
              <a:spcAft>
                <a:spcPts val="600"/>
              </a:spcAft>
              <a:buSzPct val="100000"/>
              <a:buChar char="•"/>
            </a:pPr>
            <a:r>
              <a:rPr lang="en-US" sz="1250" dirty="0">
                <a:solidFill>
                  <a:srgbClr val="21295C"/>
                </a:solidFill>
                <a:latin typeface="Calibri" pitchFamily="34" charset="0"/>
                <a:ea typeface="Calibri" pitchFamily="34" charset="-122"/>
                <a:cs typeface="Calibri" pitchFamily="34" charset="-120"/>
              </a:rPr>
              <a:t>Cost guardrails</a:t>
            </a:r>
            <a:endParaRPr lang="en-US" sz="1250" dirty="0"/>
          </a:p>
          <a:p>
            <a:pPr marL="342900" indent="-342900">
              <a:spcAft>
                <a:spcPts val="600"/>
              </a:spcAft>
              <a:buSzPct val="100000"/>
              <a:buChar char="•"/>
            </a:pPr>
            <a:r>
              <a:rPr lang="en-US" sz="1250" dirty="0">
                <a:solidFill>
                  <a:srgbClr val="21295C"/>
                </a:solidFill>
                <a:latin typeface="Calibri" pitchFamily="34" charset="0"/>
                <a:ea typeface="Calibri" pitchFamily="34" charset="-122"/>
                <a:cs typeface="Calibri" pitchFamily="34" charset="-120"/>
              </a:rPr>
              <a:t>Teardown coordination</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1, CONTEXT</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Three cells, two tunnels</a:t>
            </a:r>
            <a:endParaRPr lang="en-US" sz="3400" dirty="0"/>
          </a:p>
        </p:txBody>
      </p:sp>
      <p:sp>
        <p:nvSpPr>
          <p:cNvPr id="4" name="Shape 2"/>
          <p:cNvSpPr/>
          <p:nvPr/>
        </p:nvSpPr>
        <p:spPr>
          <a:xfrm>
            <a:off x="640080" y="1600200"/>
            <a:ext cx="2926080" cy="2286000"/>
          </a:xfrm>
          <a:prstGeom prst="roundRect">
            <a:avLst>
              <a:gd name="adj" fmla="val 4000"/>
            </a:avLst>
          </a:prstGeom>
          <a:solidFill>
            <a:srgbClr val="065A82"/>
          </a:solidFill>
          <a:ln w="12700">
            <a:solidFill>
              <a:srgbClr val="333333"/>
            </a:solidFill>
            <a:prstDash val="solid"/>
          </a:ln>
        </p:spPr>
      </p:sp>
      <p:sp>
        <p:nvSpPr>
          <p:cNvPr id="5" name="Text 3"/>
          <p:cNvSpPr/>
          <p:nvPr/>
        </p:nvSpPr>
        <p:spPr>
          <a:xfrm>
            <a:off x="841248" y="1783080"/>
            <a:ext cx="2560320" cy="310896"/>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Simulated on-prem</a:t>
            </a:r>
            <a:endParaRPr lang="en-US" sz="1500" dirty="0"/>
          </a:p>
        </p:txBody>
      </p:sp>
      <p:sp>
        <p:nvSpPr>
          <p:cNvPr id="6" name="Text 4"/>
          <p:cNvSpPr/>
          <p:nvPr/>
        </p:nvSpPr>
        <p:spPr>
          <a:xfrm>
            <a:off x="841248" y="2103120"/>
            <a:ext cx="2560320" cy="274320"/>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AWS us-east-1 · N. Virginia</a:t>
            </a:r>
            <a:endParaRPr lang="en-US" sz="1000" dirty="0"/>
          </a:p>
        </p:txBody>
      </p:sp>
      <p:sp>
        <p:nvSpPr>
          <p:cNvPr id="7" name="Text 5"/>
          <p:cNvSpPr/>
          <p:nvPr/>
        </p:nvSpPr>
        <p:spPr>
          <a:xfrm>
            <a:off x="841248" y="2450592"/>
            <a:ext cx="2560320" cy="329184"/>
          </a:xfrm>
          <a:prstGeom prst="rect">
            <a:avLst/>
          </a:prstGeom>
          <a:noFill/>
          <a:ln/>
        </p:spPr>
        <p:txBody>
          <a:bodyPr wrap="square" lIns="0" tIns="0" rIns="0" bIns="0" rtlCol="0" anchor="ctr"/>
          <a:lstStyle/>
          <a:p>
            <a:pPr indent="0" marL="0">
              <a:buNone/>
            </a:pPr>
            <a:r>
              <a:rPr lang="en-US" sz="1600" b="1" dirty="0">
                <a:solidFill>
                  <a:srgbClr val="FFFFFF"/>
                </a:solidFill>
                <a:latin typeface="Courier New" pitchFamily="34" charset="0"/>
                <a:ea typeface="Courier New" pitchFamily="34" charset="-122"/>
                <a:cs typeface="Courier New" pitchFamily="34" charset="-120"/>
              </a:rPr>
              <a:t>10.0.0.0/16</a:t>
            </a:r>
            <a:endParaRPr lang="en-US" sz="1600" dirty="0"/>
          </a:p>
        </p:txBody>
      </p:sp>
      <p:sp>
        <p:nvSpPr>
          <p:cNvPr id="8" name="Text 6"/>
          <p:cNvSpPr/>
          <p:nvPr/>
        </p:nvSpPr>
        <p:spPr>
          <a:xfrm>
            <a:off x="841248" y="2852928"/>
            <a:ext cx="2560320" cy="822960"/>
          </a:xfrm>
          <a:prstGeom prst="rect">
            <a:avLst/>
          </a:prstGeom>
          <a:noFill/>
          <a:ln/>
        </p:spPr>
        <p:txBody>
          <a:bodyPr wrap="square" lIns="0" tIns="0" rIns="0" bIns="0" rtlCol="0" anchor="t"/>
          <a:lstStyle/>
          <a:p>
            <a:pPr indent="0" marL="0">
              <a:buNone/>
            </a:pPr>
            <a:r>
              <a:rPr lang="en-US" sz="1050" dirty="0">
                <a:solidFill>
                  <a:srgbClr val="D8E2F5"/>
                </a:solidFill>
                <a:latin typeface="Calibri" pitchFamily="34" charset="0"/>
                <a:ea typeface="Calibri" pitchFamily="34" charset="-122"/>
                <a:cs typeface="Calibri" pitchFamily="34" charset="-120"/>
              </a:rPr>
              <a:t>strongSwan customer gateway</a:t>
            </a:r>
            <a:endParaRPr lang="en-US" sz="1050" dirty="0"/>
          </a:p>
          <a:p>
            <a:pPr indent="0" marL="0">
              <a:buNone/>
            </a:pPr>
            <a:r>
              <a:rPr lang="en-US" sz="1050" dirty="0">
                <a:solidFill>
                  <a:srgbClr val="D8E2F5"/>
                </a:solidFill>
                <a:latin typeface="Calibri" pitchFamily="34" charset="0"/>
                <a:ea typeface="Calibri" pitchFamily="34" charset="-122"/>
                <a:cs typeface="Calibri" pitchFamily="34" charset="-120"/>
              </a:rPr>
              <a:t>+ test server</a:t>
            </a:r>
            <a:endParaRPr lang="en-US" sz="1050" dirty="0"/>
          </a:p>
        </p:txBody>
      </p:sp>
      <p:sp>
        <p:nvSpPr>
          <p:cNvPr id="9" name="Shape 7"/>
          <p:cNvSpPr/>
          <p:nvPr/>
        </p:nvSpPr>
        <p:spPr>
          <a:xfrm>
            <a:off x="4617720" y="1600200"/>
            <a:ext cx="2926080" cy="2286000"/>
          </a:xfrm>
          <a:prstGeom prst="roundRect">
            <a:avLst>
              <a:gd name="adj" fmla="val 4000"/>
            </a:avLst>
          </a:prstGeom>
          <a:solidFill>
            <a:srgbClr val="21295C"/>
          </a:solidFill>
          <a:ln w="12700">
            <a:solidFill>
              <a:srgbClr val="333333"/>
            </a:solidFill>
            <a:prstDash val="solid"/>
          </a:ln>
        </p:spPr>
      </p:sp>
      <p:sp>
        <p:nvSpPr>
          <p:cNvPr id="10" name="Text 8"/>
          <p:cNvSpPr/>
          <p:nvPr/>
        </p:nvSpPr>
        <p:spPr>
          <a:xfrm>
            <a:off x="4818888" y="1783080"/>
            <a:ext cx="2560320" cy="310896"/>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AWS public cloud</a:t>
            </a:r>
            <a:endParaRPr lang="en-US" sz="1500" dirty="0"/>
          </a:p>
        </p:txBody>
      </p:sp>
      <p:sp>
        <p:nvSpPr>
          <p:cNvPr id="11" name="Text 9"/>
          <p:cNvSpPr/>
          <p:nvPr/>
        </p:nvSpPr>
        <p:spPr>
          <a:xfrm>
            <a:off x="4818888" y="2103120"/>
            <a:ext cx="2560320" cy="274320"/>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AWS eu-west-1 · Ireland</a:t>
            </a:r>
            <a:endParaRPr lang="en-US" sz="1000" dirty="0"/>
          </a:p>
        </p:txBody>
      </p:sp>
      <p:sp>
        <p:nvSpPr>
          <p:cNvPr id="12" name="Text 10"/>
          <p:cNvSpPr/>
          <p:nvPr/>
        </p:nvSpPr>
        <p:spPr>
          <a:xfrm>
            <a:off x="4818888" y="2450592"/>
            <a:ext cx="2560320" cy="329184"/>
          </a:xfrm>
          <a:prstGeom prst="rect">
            <a:avLst/>
          </a:prstGeom>
          <a:noFill/>
          <a:ln/>
        </p:spPr>
        <p:txBody>
          <a:bodyPr wrap="square" lIns="0" tIns="0" rIns="0" bIns="0" rtlCol="0" anchor="ctr"/>
          <a:lstStyle/>
          <a:p>
            <a:pPr indent="0" marL="0">
              <a:buNone/>
            </a:pPr>
            <a:r>
              <a:rPr lang="en-US" sz="1600" b="1" dirty="0">
                <a:solidFill>
                  <a:srgbClr val="FFFFFF"/>
                </a:solidFill>
                <a:latin typeface="Courier New" pitchFamily="34" charset="0"/>
                <a:ea typeface="Courier New" pitchFamily="34" charset="-122"/>
                <a:cs typeface="Courier New" pitchFamily="34" charset="-120"/>
              </a:rPr>
              <a:t>10.1.0.0/16</a:t>
            </a:r>
            <a:endParaRPr lang="en-US" sz="1600" dirty="0"/>
          </a:p>
        </p:txBody>
      </p:sp>
      <p:sp>
        <p:nvSpPr>
          <p:cNvPr id="13" name="Text 11"/>
          <p:cNvSpPr/>
          <p:nvPr/>
        </p:nvSpPr>
        <p:spPr>
          <a:xfrm>
            <a:off x="4818888" y="2852928"/>
            <a:ext cx="2560320" cy="822960"/>
          </a:xfrm>
          <a:prstGeom prst="rect">
            <a:avLst/>
          </a:prstGeom>
          <a:noFill/>
          <a:ln/>
        </p:spPr>
        <p:txBody>
          <a:bodyPr wrap="square" lIns="0" tIns="0" rIns="0" bIns="0" rtlCol="0" anchor="t"/>
          <a:lstStyle/>
          <a:p>
            <a:pPr indent="0" marL="0">
              <a:buNone/>
            </a:pPr>
            <a:r>
              <a:rPr lang="en-US" sz="1050" dirty="0">
                <a:solidFill>
                  <a:srgbClr val="D8E2F5"/>
                </a:solidFill>
                <a:latin typeface="Calibri" pitchFamily="34" charset="0"/>
                <a:ea typeface="Calibri" pitchFamily="34" charset="-122"/>
                <a:cs typeface="Calibri" pitchFamily="34" charset="-120"/>
              </a:rPr>
              <a:t>Apache web server</a:t>
            </a:r>
            <a:endParaRPr lang="en-US" sz="1050" dirty="0"/>
          </a:p>
          <a:p>
            <a:pPr indent="0" marL="0">
              <a:buNone/>
            </a:pPr>
            <a:r>
              <a:rPr lang="en-US" sz="1050" dirty="0">
                <a:solidFill>
                  <a:srgbClr val="D8E2F5"/>
                </a:solidFill>
                <a:latin typeface="Calibri" pitchFamily="34" charset="0"/>
                <a:ea typeface="Calibri" pitchFamily="34" charset="-122"/>
                <a:cs typeface="Calibri" pitchFamily="34" charset="-120"/>
              </a:rPr>
              <a:t>THE HUB, both tunnels land here</a:t>
            </a:r>
            <a:endParaRPr lang="en-US" sz="1050" dirty="0"/>
          </a:p>
        </p:txBody>
      </p:sp>
      <p:sp>
        <p:nvSpPr>
          <p:cNvPr id="14" name="Shape 12"/>
          <p:cNvSpPr/>
          <p:nvPr/>
        </p:nvSpPr>
        <p:spPr>
          <a:xfrm>
            <a:off x="8595360" y="1600200"/>
            <a:ext cx="2926080" cy="2286000"/>
          </a:xfrm>
          <a:prstGeom prst="roundRect">
            <a:avLst>
              <a:gd name="adj" fmla="val 4000"/>
            </a:avLst>
          </a:prstGeom>
          <a:solidFill>
            <a:srgbClr val="1C7293"/>
          </a:solidFill>
          <a:ln w="12700">
            <a:solidFill>
              <a:srgbClr val="333333"/>
            </a:solidFill>
            <a:prstDash val="solid"/>
          </a:ln>
        </p:spPr>
      </p:sp>
      <p:sp>
        <p:nvSpPr>
          <p:cNvPr id="15" name="Text 13"/>
          <p:cNvSpPr/>
          <p:nvPr/>
        </p:nvSpPr>
        <p:spPr>
          <a:xfrm>
            <a:off x="8796528" y="1783080"/>
            <a:ext cx="2560320" cy="310896"/>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Azure</a:t>
            </a:r>
            <a:endParaRPr lang="en-US" sz="1500" dirty="0"/>
          </a:p>
        </p:txBody>
      </p:sp>
      <p:sp>
        <p:nvSpPr>
          <p:cNvPr id="16" name="Text 14"/>
          <p:cNvSpPr/>
          <p:nvPr/>
        </p:nvSpPr>
        <p:spPr>
          <a:xfrm>
            <a:off x="8796528" y="2103120"/>
            <a:ext cx="2560320" cy="274320"/>
          </a:xfrm>
          <a:prstGeom prst="rect">
            <a:avLst/>
          </a:prstGeom>
          <a:noFill/>
          <a:ln/>
        </p:spPr>
        <p:txBody>
          <a:bodyPr wrap="square" lIns="0" tIns="0" rIns="0" bIns="0" rtlCol="0" anchor="ctr"/>
          <a:lstStyle/>
          <a:p>
            <a:pPr indent="0" marL="0">
              <a:buNone/>
            </a:pPr>
            <a:r>
              <a:rPr lang="en-US" sz="1000" dirty="0">
                <a:solidFill>
                  <a:srgbClr val="CADCFC"/>
                </a:solidFill>
                <a:latin typeface="Calibri" pitchFamily="34" charset="0"/>
                <a:ea typeface="Calibri" pitchFamily="34" charset="-122"/>
                <a:cs typeface="Calibri" pitchFamily="34" charset="-120"/>
              </a:rPr>
              <a:t>southeastasia · Singapore</a:t>
            </a:r>
            <a:endParaRPr lang="en-US" sz="1000" dirty="0"/>
          </a:p>
        </p:txBody>
      </p:sp>
      <p:sp>
        <p:nvSpPr>
          <p:cNvPr id="17" name="Text 15"/>
          <p:cNvSpPr/>
          <p:nvPr/>
        </p:nvSpPr>
        <p:spPr>
          <a:xfrm>
            <a:off x="8796528" y="2450592"/>
            <a:ext cx="2560320" cy="329184"/>
          </a:xfrm>
          <a:prstGeom prst="rect">
            <a:avLst/>
          </a:prstGeom>
          <a:noFill/>
          <a:ln/>
        </p:spPr>
        <p:txBody>
          <a:bodyPr wrap="square" lIns="0" tIns="0" rIns="0" bIns="0" rtlCol="0" anchor="ctr"/>
          <a:lstStyle/>
          <a:p>
            <a:pPr indent="0" marL="0">
              <a:buNone/>
            </a:pPr>
            <a:r>
              <a:rPr lang="en-US" sz="1600" b="1" dirty="0">
                <a:solidFill>
                  <a:srgbClr val="FFFFFF"/>
                </a:solidFill>
                <a:latin typeface="Courier New" pitchFamily="34" charset="0"/>
                <a:ea typeface="Courier New" pitchFamily="34" charset="-122"/>
                <a:cs typeface="Courier New" pitchFamily="34" charset="-120"/>
              </a:rPr>
              <a:t>10.2.0.0/16</a:t>
            </a:r>
            <a:endParaRPr lang="en-US" sz="1600" dirty="0"/>
          </a:p>
        </p:txBody>
      </p:sp>
      <p:sp>
        <p:nvSpPr>
          <p:cNvPr id="18" name="Text 16"/>
          <p:cNvSpPr/>
          <p:nvPr/>
        </p:nvSpPr>
        <p:spPr>
          <a:xfrm>
            <a:off x="8796528" y="2852928"/>
            <a:ext cx="2560320" cy="822960"/>
          </a:xfrm>
          <a:prstGeom prst="rect">
            <a:avLst/>
          </a:prstGeom>
          <a:noFill/>
          <a:ln/>
        </p:spPr>
        <p:txBody>
          <a:bodyPr wrap="square" lIns="0" tIns="0" rIns="0" bIns="0" rtlCol="0" anchor="t"/>
          <a:lstStyle/>
          <a:p>
            <a:pPr indent="0" marL="0">
              <a:buNone/>
            </a:pPr>
            <a:r>
              <a:rPr lang="en-US" sz="1050" dirty="0">
                <a:solidFill>
                  <a:srgbClr val="D8E2F5"/>
                </a:solidFill>
                <a:latin typeface="Calibri" pitchFamily="34" charset="0"/>
                <a:ea typeface="Calibri" pitchFamily="34" charset="-122"/>
                <a:cs typeface="Calibri" pitchFamily="34" charset="-120"/>
              </a:rPr>
              <a:t>nginx web server</a:t>
            </a:r>
            <a:endParaRPr lang="en-US" sz="1050" dirty="0"/>
          </a:p>
        </p:txBody>
      </p:sp>
      <p:sp>
        <p:nvSpPr>
          <p:cNvPr id="19" name="Shape 17"/>
          <p:cNvSpPr/>
          <p:nvPr/>
        </p:nvSpPr>
        <p:spPr>
          <a:xfrm>
            <a:off x="3721608" y="2423160"/>
            <a:ext cx="740664" cy="658368"/>
          </a:xfrm>
          <a:prstGeom prst="roundRect">
            <a:avLst>
              <a:gd name="adj" fmla="val 11111"/>
            </a:avLst>
          </a:prstGeom>
          <a:solidFill>
            <a:srgbClr val="1E7A46"/>
          </a:solidFill>
          <a:ln w="12700">
            <a:solidFill>
              <a:srgbClr val="333333"/>
            </a:solidFill>
            <a:prstDash val="solid"/>
          </a:ln>
        </p:spPr>
      </p:sp>
      <p:sp>
        <p:nvSpPr>
          <p:cNvPr id="20" name="Text 18"/>
          <p:cNvSpPr/>
          <p:nvPr/>
        </p:nvSpPr>
        <p:spPr>
          <a:xfrm>
            <a:off x="3721608" y="2487168"/>
            <a:ext cx="740664"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VPN #1</a:t>
            </a:r>
            <a:endParaRPr lang="en-US" sz="1000" dirty="0"/>
          </a:p>
        </p:txBody>
      </p:sp>
      <p:sp>
        <p:nvSpPr>
          <p:cNvPr id="21" name="Text 19"/>
          <p:cNvSpPr/>
          <p:nvPr/>
        </p:nvSpPr>
        <p:spPr>
          <a:xfrm>
            <a:off x="3721608" y="2743200"/>
            <a:ext cx="740664" cy="237744"/>
          </a:xfrm>
          <a:prstGeom prst="rect">
            <a:avLst/>
          </a:prstGeom>
          <a:noFill/>
          <a:ln/>
        </p:spPr>
        <p:txBody>
          <a:bodyPr wrap="square" lIns="0" tIns="0" rIns="0" bIns="0" rtlCol="0" anchor="ctr"/>
          <a:lstStyle/>
          <a:p>
            <a:pPr algn="ctr" indent="0" marL="0">
              <a:buNone/>
            </a:pPr>
            <a:r>
              <a:rPr lang="en-US" sz="900" dirty="0">
                <a:solidFill>
                  <a:srgbClr val="C9EBD8"/>
                </a:solidFill>
                <a:latin typeface="Calibri" pitchFamily="34" charset="0"/>
                <a:ea typeface="Calibri" pitchFamily="34" charset="-122"/>
                <a:cs typeface="Calibri" pitchFamily="34" charset="-120"/>
              </a:rPr>
              <a:t>~69 ms</a:t>
            </a:r>
            <a:endParaRPr lang="en-US" sz="900" dirty="0"/>
          </a:p>
        </p:txBody>
      </p:sp>
      <p:sp>
        <p:nvSpPr>
          <p:cNvPr id="22" name="Shape 20"/>
          <p:cNvSpPr/>
          <p:nvPr/>
        </p:nvSpPr>
        <p:spPr>
          <a:xfrm>
            <a:off x="7699248" y="2423160"/>
            <a:ext cx="740664" cy="658368"/>
          </a:xfrm>
          <a:prstGeom prst="roundRect">
            <a:avLst>
              <a:gd name="adj" fmla="val 11111"/>
            </a:avLst>
          </a:prstGeom>
          <a:solidFill>
            <a:srgbClr val="1E7A46"/>
          </a:solidFill>
          <a:ln w="12700">
            <a:solidFill>
              <a:srgbClr val="333333"/>
            </a:solidFill>
            <a:prstDash val="solid"/>
          </a:ln>
        </p:spPr>
      </p:sp>
      <p:sp>
        <p:nvSpPr>
          <p:cNvPr id="23" name="Text 21"/>
          <p:cNvSpPr/>
          <p:nvPr/>
        </p:nvSpPr>
        <p:spPr>
          <a:xfrm>
            <a:off x="7699248" y="2487168"/>
            <a:ext cx="740664"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VPN #2</a:t>
            </a:r>
            <a:endParaRPr lang="en-US" sz="1000" dirty="0"/>
          </a:p>
        </p:txBody>
      </p:sp>
      <p:sp>
        <p:nvSpPr>
          <p:cNvPr id="24" name="Text 22"/>
          <p:cNvSpPr/>
          <p:nvPr/>
        </p:nvSpPr>
        <p:spPr>
          <a:xfrm>
            <a:off x="7699248" y="2743200"/>
            <a:ext cx="740664" cy="237744"/>
          </a:xfrm>
          <a:prstGeom prst="rect">
            <a:avLst/>
          </a:prstGeom>
          <a:noFill/>
          <a:ln/>
        </p:spPr>
        <p:txBody>
          <a:bodyPr wrap="square" lIns="0" tIns="0" rIns="0" bIns="0" rtlCol="0" anchor="ctr"/>
          <a:lstStyle/>
          <a:p>
            <a:pPr algn="ctr" indent="0" marL="0">
              <a:buNone/>
            </a:pPr>
            <a:r>
              <a:rPr lang="en-US" sz="900" dirty="0">
                <a:solidFill>
                  <a:srgbClr val="C9EBD8"/>
                </a:solidFill>
                <a:latin typeface="Calibri" pitchFamily="34" charset="0"/>
                <a:ea typeface="Calibri" pitchFamily="34" charset="-122"/>
                <a:cs typeface="Calibri" pitchFamily="34" charset="-120"/>
              </a:rPr>
              <a:t>~189 ms</a:t>
            </a:r>
            <a:endParaRPr lang="en-US" sz="900" dirty="0"/>
          </a:p>
        </p:txBody>
      </p:sp>
      <p:sp>
        <p:nvSpPr>
          <p:cNvPr id="25" name="Shape 23"/>
          <p:cNvSpPr/>
          <p:nvPr/>
        </p:nvSpPr>
        <p:spPr>
          <a:xfrm>
            <a:off x="640080" y="4206240"/>
            <a:ext cx="10881360" cy="1417320"/>
          </a:xfrm>
          <a:prstGeom prst="roundRect">
            <a:avLst>
              <a:gd name="adj" fmla="val 5161"/>
            </a:avLst>
          </a:prstGeom>
          <a:solidFill>
            <a:srgbClr val="F4F6FA"/>
          </a:solidFill>
          <a:ln w="12700">
            <a:solidFill>
              <a:srgbClr val="E2E7F0"/>
            </a:solidFill>
            <a:prstDash val="solid"/>
          </a:ln>
        </p:spPr>
      </p:sp>
      <p:sp>
        <p:nvSpPr>
          <p:cNvPr id="26" name="Text 24"/>
          <p:cNvSpPr/>
          <p:nvPr/>
        </p:nvSpPr>
        <p:spPr>
          <a:xfrm>
            <a:off x="914400" y="4407408"/>
            <a:ext cx="10332720" cy="310896"/>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Both tunnels are IPSec over the public internet. The difference in latency is physical distance, nothing else.</a:t>
            </a:r>
            <a:endParaRPr lang="en-US" sz="1400" dirty="0"/>
          </a:p>
        </p:txBody>
      </p:sp>
      <p:sp>
        <p:nvSpPr>
          <p:cNvPr id="27" name="Text 25"/>
          <p:cNvSpPr/>
          <p:nvPr/>
        </p:nvSpPr>
        <p:spPr>
          <a:xfrm>
            <a:off x="914400" y="4754880"/>
            <a:ext cx="10332720" cy="685800"/>
          </a:xfrm>
          <a:prstGeom prst="rect">
            <a:avLst/>
          </a:prstGeom>
          <a:noFill/>
          <a:ln/>
        </p:spPr>
        <p:txBody>
          <a:bodyPr wrap="square" lIns="0" tIns="0" rIns="0" bIns="0" rtlCol="0" anchor="ctr"/>
          <a:lstStyle/>
          <a:p>
            <a:pPr indent="0" marL="0">
              <a:buNone/>
            </a:pPr>
            <a:r>
              <a:rPr lang="en-US" sz="1250" dirty="0">
                <a:solidFill>
                  <a:srgbClr val="5A6478"/>
                </a:solidFill>
                <a:latin typeface="Calibri" pitchFamily="34" charset="0"/>
                <a:ea typeface="Calibri" pitchFamily="34" charset="-122"/>
                <a:cs typeface="Calibri" pitchFamily="34" charset="-120"/>
              </a:rPr>
              <a:t>Every ICMP reply came back with ttl=254, decremented from 255, which proves the packet crossed a gateway rather than being answered locally. That is how I know the tunnel is genuinely carrying the traffic.</a:t>
            </a:r>
            <a:endParaRPr lang="en-US" sz="1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2, DELIVERY</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I planned backwards from the deadline</a:t>
            </a:r>
            <a:endParaRPr lang="en-US" sz="3400" dirty="0"/>
          </a:p>
        </p:txBody>
      </p:sp>
      <p:sp>
        <p:nvSpPr>
          <p:cNvPr id="4" name="Shape 2"/>
          <p:cNvSpPr/>
          <p:nvPr/>
        </p:nvSpPr>
        <p:spPr>
          <a:xfrm>
            <a:off x="640080" y="1508760"/>
            <a:ext cx="5212080" cy="1828800"/>
          </a:xfrm>
          <a:prstGeom prst="roundRect">
            <a:avLst>
              <a:gd name="adj" fmla="val 4000"/>
            </a:avLst>
          </a:prstGeom>
          <a:solidFill>
            <a:srgbClr val="F4F6FA"/>
          </a:solidFill>
          <a:ln w="12700">
            <a:solidFill>
              <a:srgbClr val="E2E7F0"/>
            </a:solidFill>
            <a:prstDash val="solid"/>
          </a:ln>
        </p:spPr>
      </p:sp>
      <p:sp>
        <p:nvSpPr>
          <p:cNvPr id="5" name="Text 3"/>
          <p:cNvSpPr/>
          <p:nvPr/>
        </p:nvSpPr>
        <p:spPr>
          <a:xfrm>
            <a:off x="868680" y="1664208"/>
            <a:ext cx="4754880" cy="274320"/>
          </a:xfrm>
          <a:prstGeom prst="rect">
            <a:avLst/>
          </a:prstGeom>
          <a:noFill/>
          <a:ln/>
        </p:spPr>
        <p:txBody>
          <a:bodyPr wrap="square" lIns="0" tIns="0" rIns="0" bIns="0" rtlCol="0" anchor="ctr"/>
          <a:lstStyle/>
          <a:p>
            <a:pPr indent="0" marL="0">
              <a:buNone/>
            </a:pPr>
            <a:r>
              <a:rPr lang="en-US" sz="1100" b="1" spc="100" kern="0" dirty="0">
                <a:solidFill>
                  <a:srgbClr val="8A4B10"/>
                </a:solidFill>
                <a:latin typeface="Calibri" pitchFamily="34" charset="0"/>
                <a:ea typeface="Calibri" pitchFamily="34" charset="-122"/>
                <a:cs typeface="Calibri" pitchFamily="34" charset="-120"/>
              </a:rPr>
              <a:t>The fixed point</a:t>
            </a:r>
            <a:endParaRPr lang="en-US" sz="1100" dirty="0"/>
          </a:p>
        </p:txBody>
      </p:sp>
      <p:sp>
        <p:nvSpPr>
          <p:cNvPr id="6" name="Text 4"/>
          <p:cNvSpPr/>
          <p:nvPr/>
        </p:nvSpPr>
        <p:spPr>
          <a:xfrm>
            <a:off x="868680" y="1938528"/>
            <a:ext cx="4754880" cy="548640"/>
          </a:xfrm>
          <a:prstGeom prst="rect">
            <a:avLst/>
          </a:prstGeom>
          <a:noFill/>
          <a:ln/>
        </p:spPr>
        <p:txBody>
          <a:bodyPr wrap="square" lIns="0" tIns="0" rIns="0" bIns="0" rtlCol="0" anchor="ctr"/>
          <a:lstStyle/>
          <a:p>
            <a:pPr indent="0" marL="0">
              <a:buNone/>
            </a:pPr>
            <a:r>
              <a:rPr lang="en-US" sz="3000" b="1" dirty="0">
                <a:solidFill>
                  <a:srgbClr val="21295C"/>
                </a:solidFill>
                <a:latin typeface="Cambria" pitchFamily="34" charset="0"/>
                <a:ea typeface="Cambria" pitchFamily="34" charset="-122"/>
                <a:cs typeface="Cambria" pitchFamily="34" charset="-120"/>
              </a:rPr>
              <a:t>30 Aug 2026, 23:59</a:t>
            </a:r>
            <a:endParaRPr lang="en-US" sz="3000" dirty="0"/>
          </a:p>
        </p:txBody>
      </p:sp>
      <p:sp>
        <p:nvSpPr>
          <p:cNvPr id="7" name="Text 5"/>
          <p:cNvSpPr/>
          <p:nvPr/>
        </p:nvSpPr>
        <p:spPr>
          <a:xfrm>
            <a:off x="868680" y="2487168"/>
            <a:ext cx="4754880" cy="731520"/>
          </a:xfrm>
          <a:prstGeom prst="rect">
            <a:avLst/>
          </a:prstGeom>
          <a:noFill/>
          <a:ln/>
        </p:spPr>
        <p:txBody>
          <a:bodyPr wrap="square" lIns="0" tIns="0" rIns="0" bIns="0" rtlCol="0" anchor="ctr"/>
          <a:lstStyle/>
          <a:p>
            <a:pPr indent="0" marL="0">
              <a:buNone/>
            </a:pPr>
            <a:r>
              <a:rPr lang="en-US" sz="1200" dirty="0">
                <a:solidFill>
                  <a:srgbClr val="5A6478"/>
                </a:solidFill>
                <a:latin typeface="Calibri" pitchFamily="34" charset="0"/>
                <a:ea typeface="Calibri" pitchFamily="34" charset="-122"/>
                <a:cs typeface="Calibri" pitchFamily="34" charset="-120"/>
              </a:rPr>
              <a:t>Decommission deadline. Marks are deducted for anything left running. Everything else was fitted into the runway before it.</a:t>
            </a:r>
            <a:endParaRPr lang="en-US" sz="1200" dirty="0"/>
          </a:p>
        </p:txBody>
      </p:sp>
      <p:sp>
        <p:nvSpPr>
          <p:cNvPr id="8" name="Shape 6"/>
          <p:cNvSpPr/>
          <p:nvPr/>
        </p:nvSpPr>
        <p:spPr>
          <a:xfrm>
            <a:off x="6263640" y="1508760"/>
            <a:ext cx="5257800" cy="1828800"/>
          </a:xfrm>
          <a:prstGeom prst="roundRect">
            <a:avLst>
              <a:gd name="adj" fmla="val 4000"/>
            </a:avLst>
          </a:prstGeom>
          <a:solidFill>
            <a:srgbClr val="F4F6FA"/>
          </a:solidFill>
          <a:ln w="12700">
            <a:solidFill>
              <a:srgbClr val="E2E7F0"/>
            </a:solidFill>
            <a:prstDash val="solid"/>
          </a:ln>
        </p:spPr>
      </p:sp>
      <p:sp>
        <p:nvSpPr>
          <p:cNvPr id="9" name="Text 7"/>
          <p:cNvSpPr/>
          <p:nvPr/>
        </p:nvSpPr>
        <p:spPr>
          <a:xfrm>
            <a:off x="6492240" y="1664208"/>
            <a:ext cx="4846320" cy="274320"/>
          </a:xfrm>
          <a:prstGeom prst="rect">
            <a:avLst/>
          </a:prstGeom>
          <a:noFill/>
          <a:ln/>
        </p:spPr>
        <p:txBody>
          <a:bodyPr wrap="square" lIns="0" tIns="0" rIns="0" bIns="0" rtlCol="0" anchor="ctr"/>
          <a:lstStyle/>
          <a:p>
            <a:pPr indent="0" marL="0">
              <a:buNone/>
            </a:pPr>
            <a:r>
              <a:rPr lang="en-US" sz="1100" b="1" spc="100" kern="0" dirty="0">
                <a:solidFill>
                  <a:srgbClr val="1C7293"/>
                </a:solidFill>
                <a:latin typeface="Calibri" pitchFamily="34" charset="0"/>
                <a:ea typeface="Calibri" pitchFamily="34" charset="-122"/>
                <a:cs typeface="Calibri" pitchFamily="34" charset="-120"/>
              </a:rPr>
              <a:t>The chain that decides the finish date</a:t>
            </a:r>
            <a:endParaRPr lang="en-US" sz="1100" dirty="0"/>
          </a:p>
        </p:txBody>
      </p:sp>
      <p:sp>
        <p:nvSpPr>
          <p:cNvPr id="10" name="Text 8"/>
          <p:cNvSpPr/>
          <p:nvPr/>
        </p:nvSpPr>
        <p:spPr>
          <a:xfrm>
            <a:off x="6492240" y="1965960"/>
            <a:ext cx="4846320" cy="777240"/>
          </a:xfrm>
          <a:prstGeom prst="rect">
            <a:avLst/>
          </a:prstGeom>
          <a:noFill/>
          <a:ln/>
        </p:spPr>
        <p:txBody>
          <a:bodyPr wrap="square" lIns="0" tIns="0" rIns="0" bIns="0" rtlCol="0" anchor="ctr"/>
          <a:lstStyle/>
          <a:p>
            <a:pPr indent="0" marL="0">
              <a:buNone/>
            </a:pPr>
            <a:r>
              <a:rPr lang="en-US" sz="1300" b="1" dirty="0">
                <a:solidFill>
                  <a:srgbClr val="21295C"/>
                </a:solidFill>
                <a:latin typeface="Calibri" pitchFamily="34" charset="0"/>
                <a:ea typeface="Calibri" pitchFamily="34" charset="-122"/>
                <a:cs typeface="Calibri" pitchFamily="34" charset="-120"/>
              </a:rPr>
              <a:t>CIDR  →  networks  →  compute  →  VPN #1  →  VPN #2  →  test  →  demo  →  decommission</a:t>
            </a:r>
            <a:endParaRPr lang="en-US" sz="1300" dirty="0"/>
          </a:p>
        </p:txBody>
      </p:sp>
      <p:sp>
        <p:nvSpPr>
          <p:cNvPr id="11" name="Text 9"/>
          <p:cNvSpPr/>
          <p:nvPr/>
        </p:nvSpPr>
        <p:spPr>
          <a:xfrm>
            <a:off x="6492240" y="2697480"/>
            <a:ext cx="4846320" cy="54864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Anything off this chain is parallel work. If time runs short you protect the chain and sacrifice the rest, never the reverse.</a:t>
            </a:r>
            <a:endParaRPr lang="en-US" sz="1150" dirty="0"/>
          </a:p>
        </p:txBody>
      </p:sp>
      <p:sp>
        <p:nvSpPr>
          <p:cNvPr id="12" name="Text 10"/>
          <p:cNvSpPr/>
          <p:nvPr/>
        </p:nvSpPr>
        <p:spPr>
          <a:xfrm>
            <a:off x="640080" y="3611880"/>
            <a:ext cx="10881360" cy="329184"/>
          </a:xfrm>
          <a:prstGeom prst="rect">
            <a:avLst/>
          </a:prstGeom>
          <a:noFill/>
          <a:ln/>
        </p:spPr>
        <p:txBody>
          <a:bodyPr wrap="square" lIns="0" tIns="0" rIns="0" bIns="0" rtlCol="0" anchor="ctr"/>
          <a:lstStyle/>
          <a:p>
            <a:pPr indent="0" marL="0">
              <a:buNone/>
            </a:pPr>
            <a:r>
              <a:rPr lang="en-US" sz="1600" b="1" dirty="0">
                <a:solidFill>
                  <a:srgbClr val="21295C"/>
                </a:solidFill>
                <a:latin typeface="Calibri" pitchFamily="34" charset="0"/>
                <a:ea typeface="Calibri" pitchFamily="34" charset="-122"/>
                <a:cs typeface="Calibri" pitchFamily="34" charset="-120"/>
              </a:rPr>
              <a:t>Why the addressing scheme came first</a:t>
            </a:r>
            <a:endParaRPr lang="en-US" sz="1600" dirty="0"/>
          </a:p>
        </p:txBody>
      </p:sp>
      <p:sp>
        <p:nvSpPr>
          <p:cNvPr id="13" name="Text 11"/>
          <p:cNvSpPr/>
          <p:nvPr/>
        </p:nvSpPr>
        <p:spPr>
          <a:xfrm>
            <a:off x="640080" y="3977640"/>
            <a:ext cx="10881360" cy="822960"/>
          </a:xfrm>
          <a:prstGeom prst="rect">
            <a:avLst/>
          </a:prstGeom>
          <a:noFill/>
          <a:ln/>
        </p:spPr>
        <p:txBody>
          <a:bodyPr wrap="square" lIns="0" tIns="0" rIns="0" bIns="0" rtlCol="0" anchor="ctr"/>
          <a:lstStyle/>
          <a:p>
            <a:pPr indent="0" marL="0">
              <a:buNone/>
            </a:pPr>
            <a:r>
              <a:rPr lang="en-US" sz="1300" dirty="0">
                <a:solidFill>
                  <a:srgbClr val="5A6478"/>
                </a:solidFill>
                <a:latin typeface="Calibri" pitchFamily="34" charset="0"/>
                <a:ea typeface="Calibri" pitchFamily="34" charset="-122"/>
                <a:cs typeface="Calibri" pitchFamily="34" charset="-120"/>
              </a:rPr>
              <a:t>Overlapping address ranges are the number one cause of "the tunnel says UP but nothing routes". Every later decision inherits from the addressing table, so we locked three non-overlapping ranges before anyone built anything. That single decision removed the most likely failure mode from the whole project.</a:t>
            </a:r>
            <a:endParaRPr lang="en-US" sz="1300" dirty="0"/>
          </a:p>
        </p:txBody>
      </p:sp>
      <p:sp>
        <p:nvSpPr>
          <p:cNvPr id="14" name="Shape 12"/>
          <p:cNvSpPr/>
          <p:nvPr/>
        </p:nvSpPr>
        <p:spPr>
          <a:xfrm>
            <a:off x="640080" y="4937760"/>
            <a:ext cx="3474720" cy="731520"/>
          </a:xfrm>
          <a:prstGeom prst="roundRect">
            <a:avLst>
              <a:gd name="adj" fmla="val 10000"/>
            </a:avLst>
          </a:prstGeom>
          <a:solidFill>
            <a:srgbClr val="F4F6FA"/>
          </a:solidFill>
          <a:ln w="12700">
            <a:solidFill>
              <a:srgbClr val="E2E7F0"/>
            </a:solidFill>
            <a:prstDash val="solid"/>
          </a:ln>
        </p:spPr>
      </p:sp>
      <p:sp>
        <p:nvSpPr>
          <p:cNvPr id="15" name="Text 13"/>
          <p:cNvSpPr/>
          <p:nvPr/>
        </p:nvSpPr>
        <p:spPr>
          <a:xfrm>
            <a:off x="822960" y="5047488"/>
            <a:ext cx="3108960" cy="310896"/>
          </a:xfrm>
          <a:prstGeom prst="rect">
            <a:avLst/>
          </a:prstGeom>
          <a:noFill/>
          <a:ln/>
        </p:spPr>
        <p:txBody>
          <a:bodyPr wrap="square" lIns="0" tIns="0" rIns="0" bIns="0" rtlCol="0" anchor="ctr"/>
          <a:lstStyle/>
          <a:p>
            <a:pPr indent="0" marL="0">
              <a:buNone/>
            </a:pPr>
            <a:r>
              <a:rPr lang="en-US" sz="1500" b="1" dirty="0">
                <a:solidFill>
                  <a:srgbClr val="065A82"/>
                </a:solidFill>
                <a:latin typeface="Courier New" pitchFamily="34" charset="0"/>
                <a:ea typeface="Courier New" pitchFamily="34" charset="-122"/>
                <a:cs typeface="Courier New" pitchFamily="34" charset="-120"/>
              </a:rPr>
              <a:t>10.0.0.0/16</a:t>
            </a:r>
            <a:endParaRPr lang="en-US" sz="1500" dirty="0"/>
          </a:p>
        </p:txBody>
      </p:sp>
      <p:sp>
        <p:nvSpPr>
          <p:cNvPr id="16" name="Text 14"/>
          <p:cNvSpPr/>
          <p:nvPr/>
        </p:nvSpPr>
        <p:spPr>
          <a:xfrm>
            <a:off x="822960" y="5358384"/>
            <a:ext cx="3108960" cy="237744"/>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on-prem</a:t>
            </a:r>
            <a:endParaRPr lang="en-US" sz="1050" dirty="0"/>
          </a:p>
        </p:txBody>
      </p:sp>
      <p:sp>
        <p:nvSpPr>
          <p:cNvPr id="17" name="Shape 15"/>
          <p:cNvSpPr/>
          <p:nvPr/>
        </p:nvSpPr>
        <p:spPr>
          <a:xfrm>
            <a:off x="4343400" y="4937760"/>
            <a:ext cx="3474720" cy="731520"/>
          </a:xfrm>
          <a:prstGeom prst="roundRect">
            <a:avLst>
              <a:gd name="adj" fmla="val 10000"/>
            </a:avLst>
          </a:prstGeom>
          <a:solidFill>
            <a:srgbClr val="F4F6FA"/>
          </a:solidFill>
          <a:ln w="12700">
            <a:solidFill>
              <a:srgbClr val="E2E7F0"/>
            </a:solidFill>
            <a:prstDash val="solid"/>
          </a:ln>
        </p:spPr>
      </p:sp>
      <p:sp>
        <p:nvSpPr>
          <p:cNvPr id="18" name="Text 16"/>
          <p:cNvSpPr/>
          <p:nvPr/>
        </p:nvSpPr>
        <p:spPr>
          <a:xfrm>
            <a:off x="4526280" y="5047488"/>
            <a:ext cx="3108960" cy="310896"/>
          </a:xfrm>
          <a:prstGeom prst="rect">
            <a:avLst/>
          </a:prstGeom>
          <a:noFill/>
          <a:ln/>
        </p:spPr>
        <p:txBody>
          <a:bodyPr wrap="square" lIns="0" tIns="0" rIns="0" bIns="0" rtlCol="0" anchor="ctr"/>
          <a:lstStyle/>
          <a:p>
            <a:pPr indent="0" marL="0">
              <a:buNone/>
            </a:pPr>
            <a:r>
              <a:rPr lang="en-US" sz="1500" b="1" dirty="0">
                <a:solidFill>
                  <a:srgbClr val="065A82"/>
                </a:solidFill>
                <a:latin typeface="Courier New" pitchFamily="34" charset="0"/>
                <a:ea typeface="Courier New" pitchFamily="34" charset="-122"/>
                <a:cs typeface="Courier New" pitchFamily="34" charset="-120"/>
              </a:rPr>
              <a:t>10.1.0.0/16</a:t>
            </a:r>
            <a:endParaRPr lang="en-US" sz="1500" dirty="0"/>
          </a:p>
        </p:txBody>
      </p:sp>
      <p:sp>
        <p:nvSpPr>
          <p:cNvPr id="19" name="Text 17"/>
          <p:cNvSpPr/>
          <p:nvPr/>
        </p:nvSpPr>
        <p:spPr>
          <a:xfrm>
            <a:off x="4526280" y="5358384"/>
            <a:ext cx="3108960" cy="237744"/>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AWS public</a:t>
            </a:r>
            <a:endParaRPr lang="en-US" sz="1050" dirty="0"/>
          </a:p>
        </p:txBody>
      </p:sp>
      <p:sp>
        <p:nvSpPr>
          <p:cNvPr id="20" name="Shape 18"/>
          <p:cNvSpPr/>
          <p:nvPr/>
        </p:nvSpPr>
        <p:spPr>
          <a:xfrm>
            <a:off x="8046720" y="4937760"/>
            <a:ext cx="3474720" cy="731520"/>
          </a:xfrm>
          <a:prstGeom prst="roundRect">
            <a:avLst>
              <a:gd name="adj" fmla="val 10000"/>
            </a:avLst>
          </a:prstGeom>
          <a:solidFill>
            <a:srgbClr val="F4F6FA"/>
          </a:solidFill>
          <a:ln w="12700">
            <a:solidFill>
              <a:srgbClr val="E2E7F0"/>
            </a:solidFill>
            <a:prstDash val="solid"/>
          </a:ln>
        </p:spPr>
      </p:sp>
      <p:sp>
        <p:nvSpPr>
          <p:cNvPr id="21" name="Text 19"/>
          <p:cNvSpPr/>
          <p:nvPr/>
        </p:nvSpPr>
        <p:spPr>
          <a:xfrm>
            <a:off x="8229600" y="5047488"/>
            <a:ext cx="3108960" cy="310896"/>
          </a:xfrm>
          <a:prstGeom prst="rect">
            <a:avLst/>
          </a:prstGeom>
          <a:noFill/>
          <a:ln/>
        </p:spPr>
        <p:txBody>
          <a:bodyPr wrap="square" lIns="0" tIns="0" rIns="0" bIns="0" rtlCol="0" anchor="ctr"/>
          <a:lstStyle/>
          <a:p>
            <a:pPr indent="0" marL="0">
              <a:buNone/>
            </a:pPr>
            <a:r>
              <a:rPr lang="en-US" sz="1500" b="1" dirty="0">
                <a:solidFill>
                  <a:srgbClr val="065A82"/>
                </a:solidFill>
                <a:latin typeface="Courier New" pitchFamily="34" charset="0"/>
                <a:ea typeface="Courier New" pitchFamily="34" charset="-122"/>
                <a:cs typeface="Courier New" pitchFamily="34" charset="-120"/>
              </a:rPr>
              <a:t>10.2.0.0/16</a:t>
            </a:r>
            <a:endParaRPr lang="en-US" sz="1500" dirty="0"/>
          </a:p>
        </p:txBody>
      </p:sp>
      <p:sp>
        <p:nvSpPr>
          <p:cNvPr id="22" name="Text 20"/>
          <p:cNvSpPr/>
          <p:nvPr/>
        </p:nvSpPr>
        <p:spPr>
          <a:xfrm>
            <a:off x="8229600" y="5358384"/>
            <a:ext cx="3108960" cy="237744"/>
          </a:xfrm>
          <a:prstGeom prst="rect">
            <a:avLst/>
          </a:prstGeom>
          <a:noFill/>
          <a:ln/>
        </p:spPr>
        <p:txBody>
          <a:bodyPr wrap="square" lIns="0" tIns="0" rIns="0" bIns="0" rtlCol="0" anchor="ctr"/>
          <a:lstStyle/>
          <a:p>
            <a:pPr indent="0" marL="0">
              <a:buNone/>
            </a:pPr>
            <a:r>
              <a:rPr lang="en-US" sz="1050" dirty="0">
                <a:solidFill>
                  <a:srgbClr val="5A6478"/>
                </a:solidFill>
                <a:latin typeface="Calibri" pitchFamily="34" charset="0"/>
                <a:ea typeface="Calibri" pitchFamily="34" charset="-122"/>
                <a:cs typeface="Calibri" pitchFamily="34" charset="-120"/>
              </a:rPr>
              <a:t>Azure</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2, DELIVERY</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Where we ended up</a:t>
            </a:r>
            <a:endParaRPr lang="en-US" sz="3400" dirty="0"/>
          </a:p>
        </p:txBody>
      </p:sp>
      <p:sp>
        <p:nvSpPr>
          <p:cNvPr id="4" name="Shape 2"/>
          <p:cNvSpPr/>
          <p:nvPr/>
        </p:nvSpPr>
        <p:spPr>
          <a:xfrm>
            <a:off x="640080" y="1536192"/>
            <a:ext cx="5394960" cy="868680"/>
          </a:xfrm>
          <a:prstGeom prst="roundRect">
            <a:avLst>
              <a:gd name="adj" fmla="val 8421"/>
            </a:avLst>
          </a:prstGeom>
          <a:solidFill>
            <a:srgbClr val="EAF4EE"/>
          </a:solidFill>
          <a:ln w="12700">
            <a:solidFill>
              <a:srgbClr val="E2E7F0"/>
            </a:solidFill>
            <a:prstDash val="solid"/>
          </a:ln>
        </p:spPr>
      </p:sp>
      <p:sp>
        <p:nvSpPr>
          <p:cNvPr id="5" name="Shape 3"/>
          <p:cNvSpPr/>
          <p:nvPr/>
        </p:nvSpPr>
        <p:spPr>
          <a:xfrm>
            <a:off x="841248" y="1737360"/>
            <a:ext cx="475488" cy="475488"/>
          </a:xfrm>
          <a:prstGeom prst="ellipse">
            <a:avLst/>
          </a:prstGeom>
          <a:solidFill>
            <a:srgbClr val="1E7A46"/>
          </a:solidFill>
          <a:ln w="12700">
            <a:solidFill>
              <a:srgbClr val="1E7A46"/>
            </a:solidFill>
            <a:prstDash val="solid"/>
          </a:ln>
        </p:spPr>
      </p:sp>
      <p:sp>
        <p:nvSpPr>
          <p:cNvPr id="6" name="Text 4"/>
          <p:cNvSpPr/>
          <p:nvPr/>
        </p:nvSpPr>
        <p:spPr>
          <a:xfrm>
            <a:off x="841248" y="173736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7" name="Text 5"/>
          <p:cNvSpPr/>
          <p:nvPr/>
        </p:nvSpPr>
        <p:spPr>
          <a:xfrm>
            <a:off x="1508760" y="1664208"/>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CIDR scheme locked</a:t>
            </a:r>
            <a:endParaRPr lang="en-US" sz="1400" dirty="0"/>
          </a:p>
        </p:txBody>
      </p:sp>
      <p:sp>
        <p:nvSpPr>
          <p:cNvPr id="8" name="Text 6"/>
          <p:cNvSpPr/>
          <p:nvPr/>
        </p:nvSpPr>
        <p:spPr>
          <a:xfrm>
            <a:off x="1508760" y="1956816"/>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Three non-overlapping ranges</a:t>
            </a:r>
            <a:endParaRPr lang="en-US" sz="1100" dirty="0"/>
          </a:p>
        </p:txBody>
      </p:sp>
      <p:sp>
        <p:nvSpPr>
          <p:cNvPr id="9" name="Text 7"/>
          <p:cNvSpPr/>
          <p:nvPr/>
        </p:nvSpPr>
        <p:spPr>
          <a:xfrm>
            <a:off x="4846320" y="1810512"/>
            <a:ext cx="960120" cy="292608"/>
          </a:xfrm>
          <a:prstGeom prst="rect">
            <a:avLst/>
          </a:prstGeom>
          <a:noFill/>
          <a:ln/>
        </p:spPr>
        <p:txBody>
          <a:bodyPr wrap="square" lIns="0" tIns="0" rIns="0" bIns="0" rtlCol="0" anchor="ctr"/>
          <a:lstStyle/>
          <a:p>
            <a:pPr algn="ctr" indent="0" marL="0">
              <a:buNone/>
            </a:pPr>
            <a:r>
              <a:rPr lang="en-US" sz="1100" b="1" dirty="0">
                <a:solidFill>
                  <a:srgbClr val="1E7A46"/>
                </a:solidFill>
                <a:latin typeface="Calibri" pitchFamily="34" charset="0"/>
                <a:ea typeface="Calibri" pitchFamily="34" charset="-122"/>
                <a:cs typeface="Calibri" pitchFamily="34" charset="-120"/>
              </a:rPr>
              <a:t>DONE</a:t>
            </a:r>
            <a:endParaRPr lang="en-US" sz="1100" dirty="0"/>
          </a:p>
        </p:txBody>
      </p:sp>
      <p:sp>
        <p:nvSpPr>
          <p:cNvPr id="10" name="Shape 8"/>
          <p:cNvSpPr/>
          <p:nvPr/>
        </p:nvSpPr>
        <p:spPr>
          <a:xfrm>
            <a:off x="6309360" y="1536192"/>
            <a:ext cx="5394960" cy="868680"/>
          </a:xfrm>
          <a:prstGeom prst="roundRect">
            <a:avLst>
              <a:gd name="adj" fmla="val 8421"/>
            </a:avLst>
          </a:prstGeom>
          <a:solidFill>
            <a:srgbClr val="EAF4EE"/>
          </a:solidFill>
          <a:ln w="12700">
            <a:solidFill>
              <a:srgbClr val="E2E7F0"/>
            </a:solidFill>
            <a:prstDash val="solid"/>
          </a:ln>
        </p:spPr>
      </p:sp>
      <p:sp>
        <p:nvSpPr>
          <p:cNvPr id="11" name="Shape 9"/>
          <p:cNvSpPr/>
          <p:nvPr/>
        </p:nvSpPr>
        <p:spPr>
          <a:xfrm>
            <a:off x="6510528" y="1737360"/>
            <a:ext cx="475488" cy="475488"/>
          </a:xfrm>
          <a:prstGeom prst="ellipse">
            <a:avLst/>
          </a:prstGeom>
          <a:solidFill>
            <a:srgbClr val="1E7A46"/>
          </a:solidFill>
          <a:ln w="12700">
            <a:solidFill>
              <a:srgbClr val="1E7A46"/>
            </a:solidFill>
            <a:prstDash val="solid"/>
          </a:ln>
        </p:spPr>
      </p:sp>
      <p:sp>
        <p:nvSpPr>
          <p:cNvPr id="12" name="Text 10"/>
          <p:cNvSpPr/>
          <p:nvPr/>
        </p:nvSpPr>
        <p:spPr>
          <a:xfrm>
            <a:off x="6510528" y="1737360"/>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3" name="Text 11"/>
          <p:cNvSpPr/>
          <p:nvPr/>
        </p:nvSpPr>
        <p:spPr>
          <a:xfrm>
            <a:off x="7178040" y="1664208"/>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All three networks live</a:t>
            </a:r>
            <a:endParaRPr lang="en-US" sz="1400" dirty="0"/>
          </a:p>
        </p:txBody>
      </p:sp>
      <p:sp>
        <p:nvSpPr>
          <p:cNvPr id="14" name="Text 12"/>
          <p:cNvSpPr/>
          <p:nvPr/>
        </p:nvSpPr>
        <p:spPr>
          <a:xfrm>
            <a:off x="7178040" y="1956816"/>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2 AWS VPCs + Azure VNet</a:t>
            </a:r>
            <a:endParaRPr lang="en-US" sz="1100" dirty="0"/>
          </a:p>
        </p:txBody>
      </p:sp>
      <p:sp>
        <p:nvSpPr>
          <p:cNvPr id="15" name="Text 13"/>
          <p:cNvSpPr/>
          <p:nvPr/>
        </p:nvSpPr>
        <p:spPr>
          <a:xfrm>
            <a:off x="10515600" y="1810512"/>
            <a:ext cx="960120" cy="292608"/>
          </a:xfrm>
          <a:prstGeom prst="rect">
            <a:avLst/>
          </a:prstGeom>
          <a:noFill/>
          <a:ln/>
        </p:spPr>
        <p:txBody>
          <a:bodyPr wrap="square" lIns="0" tIns="0" rIns="0" bIns="0" rtlCol="0" anchor="ctr"/>
          <a:lstStyle/>
          <a:p>
            <a:pPr algn="ctr" indent="0" marL="0">
              <a:buNone/>
            </a:pPr>
            <a:r>
              <a:rPr lang="en-US" sz="1100" b="1" dirty="0">
                <a:solidFill>
                  <a:srgbClr val="1E7A46"/>
                </a:solidFill>
                <a:latin typeface="Calibri" pitchFamily="34" charset="0"/>
                <a:ea typeface="Calibri" pitchFamily="34" charset="-122"/>
                <a:cs typeface="Calibri" pitchFamily="34" charset="-120"/>
              </a:rPr>
              <a:t>DONE</a:t>
            </a:r>
            <a:endParaRPr lang="en-US" sz="1100" dirty="0"/>
          </a:p>
        </p:txBody>
      </p:sp>
      <p:sp>
        <p:nvSpPr>
          <p:cNvPr id="16" name="Shape 14"/>
          <p:cNvSpPr/>
          <p:nvPr/>
        </p:nvSpPr>
        <p:spPr>
          <a:xfrm>
            <a:off x="640080" y="2560320"/>
            <a:ext cx="5394960" cy="868680"/>
          </a:xfrm>
          <a:prstGeom prst="roundRect">
            <a:avLst>
              <a:gd name="adj" fmla="val 8421"/>
            </a:avLst>
          </a:prstGeom>
          <a:solidFill>
            <a:srgbClr val="EAF4EE"/>
          </a:solidFill>
          <a:ln w="12700">
            <a:solidFill>
              <a:srgbClr val="E2E7F0"/>
            </a:solidFill>
            <a:prstDash val="solid"/>
          </a:ln>
        </p:spPr>
      </p:sp>
      <p:sp>
        <p:nvSpPr>
          <p:cNvPr id="17" name="Shape 15"/>
          <p:cNvSpPr/>
          <p:nvPr/>
        </p:nvSpPr>
        <p:spPr>
          <a:xfrm>
            <a:off x="841248" y="2761488"/>
            <a:ext cx="475488" cy="475488"/>
          </a:xfrm>
          <a:prstGeom prst="ellipse">
            <a:avLst/>
          </a:prstGeom>
          <a:solidFill>
            <a:srgbClr val="1E7A46"/>
          </a:solidFill>
          <a:ln w="12700">
            <a:solidFill>
              <a:srgbClr val="1E7A46"/>
            </a:solidFill>
            <a:prstDash val="solid"/>
          </a:ln>
        </p:spPr>
      </p:sp>
      <p:sp>
        <p:nvSpPr>
          <p:cNvPr id="18" name="Text 16"/>
          <p:cNvSpPr/>
          <p:nvPr/>
        </p:nvSpPr>
        <p:spPr>
          <a:xfrm>
            <a:off x="841248" y="2761488"/>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9" name="Text 17"/>
          <p:cNvSpPr/>
          <p:nvPr/>
        </p:nvSpPr>
        <p:spPr>
          <a:xfrm>
            <a:off x="1508760" y="2688336"/>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First tunnel passing traffic</a:t>
            </a:r>
            <a:endParaRPr lang="en-US" sz="1400" dirty="0"/>
          </a:p>
        </p:txBody>
      </p:sp>
      <p:sp>
        <p:nvSpPr>
          <p:cNvPr id="20" name="Text 18"/>
          <p:cNvSpPr/>
          <p:nvPr/>
        </p:nvSpPr>
        <p:spPr>
          <a:xfrm>
            <a:off x="1508760" y="2980944"/>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on-prem ↔ AWS, 0% loss</a:t>
            </a:r>
            <a:endParaRPr lang="en-US" sz="1100" dirty="0"/>
          </a:p>
        </p:txBody>
      </p:sp>
      <p:sp>
        <p:nvSpPr>
          <p:cNvPr id="21" name="Text 19"/>
          <p:cNvSpPr/>
          <p:nvPr/>
        </p:nvSpPr>
        <p:spPr>
          <a:xfrm>
            <a:off x="4846320" y="2834640"/>
            <a:ext cx="960120" cy="292608"/>
          </a:xfrm>
          <a:prstGeom prst="rect">
            <a:avLst/>
          </a:prstGeom>
          <a:noFill/>
          <a:ln/>
        </p:spPr>
        <p:txBody>
          <a:bodyPr wrap="square" lIns="0" tIns="0" rIns="0" bIns="0" rtlCol="0" anchor="ctr"/>
          <a:lstStyle/>
          <a:p>
            <a:pPr algn="ctr" indent="0" marL="0">
              <a:buNone/>
            </a:pPr>
            <a:r>
              <a:rPr lang="en-US" sz="1100" b="1" dirty="0">
                <a:solidFill>
                  <a:srgbClr val="1E7A46"/>
                </a:solidFill>
                <a:latin typeface="Calibri" pitchFamily="34" charset="0"/>
                <a:ea typeface="Calibri" pitchFamily="34" charset="-122"/>
                <a:cs typeface="Calibri" pitchFamily="34" charset="-120"/>
              </a:rPr>
              <a:t>DONE</a:t>
            </a:r>
            <a:endParaRPr lang="en-US" sz="1100" dirty="0"/>
          </a:p>
        </p:txBody>
      </p:sp>
      <p:sp>
        <p:nvSpPr>
          <p:cNvPr id="22" name="Shape 20"/>
          <p:cNvSpPr/>
          <p:nvPr/>
        </p:nvSpPr>
        <p:spPr>
          <a:xfrm>
            <a:off x="6309360" y="2560320"/>
            <a:ext cx="5394960" cy="868680"/>
          </a:xfrm>
          <a:prstGeom prst="roundRect">
            <a:avLst>
              <a:gd name="adj" fmla="val 8421"/>
            </a:avLst>
          </a:prstGeom>
          <a:solidFill>
            <a:srgbClr val="EAF4EE"/>
          </a:solidFill>
          <a:ln w="12700">
            <a:solidFill>
              <a:srgbClr val="E2E7F0"/>
            </a:solidFill>
            <a:prstDash val="solid"/>
          </a:ln>
        </p:spPr>
      </p:sp>
      <p:sp>
        <p:nvSpPr>
          <p:cNvPr id="23" name="Shape 21"/>
          <p:cNvSpPr/>
          <p:nvPr/>
        </p:nvSpPr>
        <p:spPr>
          <a:xfrm>
            <a:off x="6510528" y="2761488"/>
            <a:ext cx="475488" cy="475488"/>
          </a:xfrm>
          <a:prstGeom prst="ellipse">
            <a:avLst/>
          </a:prstGeom>
          <a:solidFill>
            <a:srgbClr val="1E7A46"/>
          </a:solidFill>
          <a:ln w="12700">
            <a:solidFill>
              <a:srgbClr val="1E7A46"/>
            </a:solidFill>
            <a:prstDash val="solid"/>
          </a:ln>
        </p:spPr>
      </p:sp>
      <p:sp>
        <p:nvSpPr>
          <p:cNvPr id="24" name="Text 22"/>
          <p:cNvSpPr/>
          <p:nvPr/>
        </p:nvSpPr>
        <p:spPr>
          <a:xfrm>
            <a:off x="6510528" y="2761488"/>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25" name="Text 23"/>
          <p:cNvSpPr/>
          <p:nvPr/>
        </p:nvSpPr>
        <p:spPr>
          <a:xfrm>
            <a:off x="7178040" y="2688336"/>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Multi-cloud proven</a:t>
            </a:r>
            <a:endParaRPr lang="en-US" sz="1400" dirty="0"/>
          </a:p>
        </p:txBody>
      </p:sp>
      <p:sp>
        <p:nvSpPr>
          <p:cNvPr id="26" name="Text 24"/>
          <p:cNvSpPr/>
          <p:nvPr/>
        </p:nvSpPr>
        <p:spPr>
          <a:xfrm>
            <a:off x="7178040" y="2980944"/>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ICMP + HTTP across providers</a:t>
            </a:r>
            <a:endParaRPr lang="en-US" sz="1100" dirty="0"/>
          </a:p>
        </p:txBody>
      </p:sp>
      <p:sp>
        <p:nvSpPr>
          <p:cNvPr id="27" name="Text 25"/>
          <p:cNvSpPr/>
          <p:nvPr/>
        </p:nvSpPr>
        <p:spPr>
          <a:xfrm>
            <a:off x="10515600" y="2834640"/>
            <a:ext cx="960120" cy="292608"/>
          </a:xfrm>
          <a:prstGeom prst="rect">
            <a:avLst/>
          </a:prstGeom>
          <a:noFill/>
          <a:ln/>
        </p:spPr>
        <p:txBody>
          <a:bodyPr wrap="square" lIns="0" tIns="0" rIns="0" bIns="0" rtlCol="0" anchor="ctr"/>
          <a:lstStyle/>
          <a:p>
            <a:pPr algn="ctr" indent="0" marL="0">
              <a:buNone/>
            </a:pPr>
            <a:r>
              <a:rPr lang="en-US" sz="1100" b="1" dirty="0">
                <a:solidFill>
                  <a:srgbClr val="1E7A46"/>
                </a:solidFill>
                <a:latin typeface="Calibri" pitchFamily="34" charset="0"/>
                <a:ea typeface="Calibri" pitchFamily="34" charset="-122"/>
                <a:cs typeface="Calibri" pitchFamily="34" charset="-120"/>
              </a:rPr>
              <a:t>DONE</a:t>
            </a:r>
            <a:endParaRPr lang="en-US" sz="1100" dirty="0"/>
          </a:p>
        </p:txBody>
      </p:sp>
      <p:sp>
        <p:nvSpPr>
          <p:cNvPr id="28" name="Shape 26"/>
          <p:cNvSpPr/>
          <p:nvPr/>
        </p:nvSpPr>
        <p:spPr>
          <a:xfrm>
            <a:off x="640080" y="3584448"/>
            <a:ext cx="5394960" cy="868680"/>
          </a:xfrm>
          <a:prstGeom prst="roundRect">
            <a:avLst>
              <a:gd name="adj" fmla="val 8421"/>
            </a:avLst>
          </a:prstGeom>
          <a:solidFill>
            <a:srgbClr val="F4F6FA"/>
          </a:solidFill>
          <a:ln w="12700">
            <a:solidFill>
              <a:srgbClr val="E2E7F0"/>
            </a:solidFill>
            <a:prstDash val="solid"/>
          </a:ln>
        </p:spPr>
      </p:sp>
      <p:sp>
        <p:nvSpPr>
          <p:cNvPr id="29" name="Shape 27"/>
          <p:cNvSpPr/>
          <p:nvPr/>
        </p:nvSpPr>
        <p:spPr>
          <a:xfrm>
            <a:off x="841248" y="3785616"/>
            <a:ext cx="475488" cy="475488"/>
          </a:xfrm>
          <a:prstGeom prst="ellipse">
            <a:avLst/>
          </a:prstGeom>
          <a:solidFill>
            <a:srgbClr val="5A6478"/>
          </a:solidFill>
          <a:ln w="12700">
            <a:solidFill>
              <a:srgbClr val="5A6478"/>
            </a:solidFill>
            <a:prstDash val="solid"/>
          </a:ln>
        </p:spPr>
      </p:sp>
      <p:sp>
        <p:nvSpPr>
          <p:cNvPr id="30" name="Text 28"/>
          <p:cNvSpPr/>
          <p:nvPr/>
        </p:nvSpPr>
        <p:spPr>
          <a:xfrm>
            <a:off x="841248" y="378561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5</a:t>
            </a:r>
            <a:endParaRPr lang="en-US" sz="1500" dirty="0"/>
          </a:p>
        </p:txBody>
      </p:sp>
      <p:sp>
        <p:nvSpPr>
          <p:cNvPr id="31" name="Text 29"/>
          <p:cNvSpPr/>
          <p:nvPr/>
        </p:nvSpPr>
        <p:spPr>
          <a:xfrm>
            <a:off x="1508760" y="3712464"/>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Assessed demonstration</a:t>
            </a:r>
            <a:endParaRPr lang="en-US" sz="1400" dirty="0"/>
          </a:p>
        </p:txBody>
      </p:sp>
      <p:sp>
        <p:nvSpPr>
          <p:cNvPr id="32" name="Text 30"/>
          <p:cNvSpPr/>
          <p:nvPr/>
        </p:nvSpPr>
        <p:spPr>
          <a:xfrm>
            <a:off x="1508760" y="4005072"/>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this session</a:t>
            </a:r>
            <a:endParaRPr lang="en-US" sz="1100" dirty="0"/>
          </a:p>
        </p:txBody>
      </p:sp>
      <p:sp>
        <p:nvSpPr>
          <p:cNvPr id="33" name="Text 31"/>
          <p:cNvSpPr/>
          <p:nvPr/>
        </p:nvSpPr>
        <p:spPr>
          <a:xfrm>
            <a:off x="4846320" y="3858768"/>
            <a:ext cx="960120" cy="292608"/>
          </a:xfrm>
          <a:prstGeom prst="rect">
            <a:avLst/>
          </a:prstGeom>
          <a:noFill/>
          <a:ln/>
        </p:spPr>
        <p:txBody>
          <a:bodyPr wrap="square" lIns="0" tIns="0" rIns="0" bIns="0" rtlCol="0" anchor="ctr"/>
          <a:lstStyle/>
          <a:p>
            <a:pPr algn="ctr" indent="0" marL="0">
              <a:buNone/>
            </a:pPr>
            <a:r>
              <a:rPr lang="en-US" sz="1100" b="1" dirty="0">
                <a:solidFill>
                  <a:srgbClr val="5A6478"/>
                </a:solidFill>
                <a:latin typeface="Calibri" pitchFamily="34" charset="0"/>
                <a:ea typeface="Calibri" pitchFamily="34" charset="-122"/>
                <a:cs typeface="Calibri" pitchFamily="34" charset="-120"/>
              </a:rPr>
              <a:t>NEXT</a:t>
            </a:r>
            <a:endParaRPr lang="en-US" sz="1100" dirty="0"/>
          </a:p>
        </p:txBody>
      </p:sp>
      <p:sp>
        <p:nvSpPr>
          <p:cNvPr id="34" name="Shape 32"/>
          <p:cNvSpPr/>
          <p:nvPr/>
        </p:nvSpPr>
        <p:spPr>
          <a:xfrm>
            <a:off x="6309360" y="3584448"/>
            <a:ext cx="5394960" cy="868680"/>
          </a:xfrm>
          <a:prstGeom prst="roundRect">
            <a:avLst>
              <a:gd name="adj" fmla="val 8421"/>
            </a:avLst>
          </a:prstGeom>
          <a:solidFill>
            <a:srgbClr val="F4F6FA"/>
          </a:solidFill>
          <a:ln w="12700">
            <a:solidFill>
              <a:srgbClr val="E2E7F0"/>
            </a:solidFill>
            <a:prstDash val="solid"/>
          </a:ln>
        </p:spPr>
      </p:sp>
      <p:sp>
        <p:nvSpPr>
          <p:cNvPr id="35" name="Shape 33"/>
          <p:cNvSpPr/>
          <p:nvPr/>
        </p:nvSpPr>
        <p:spPr>
          <a:xfrm>
            <a:off x="6510528" y="3785616"/>
            <a:ext cx="475488" cy="475488"/>
          </a:xfrm>
          <a:prstGeom prst="ellipse">
            <a:avLst/>
          </a:prstGeom>
          <a:solidFill>
            <a:srgbClr val="5A6478"/>
          </a:solidFill>
          <a:ln w="12700">
            <a:solidFill>
              <a:srgbClr val="5A6478"/>
            </a:solidFill>
            <a:prstDash val="solid"/>
          </a:ln>
        </p:spPr>
      </p:sp>
      <p:sp>
        <p:nvSpPr>
          <p:cNvPr id="36" name="Text 34"/>
          <p:cNvSpPr/>
          <p:nvPr/>
        </p:nvSpPr>
        <p:spPr>
          <a:xfrm>
            <a:off x="6510528" y="378561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6</a:t>
            </a:r>
            <a:endParaRPr lang="en-US" sz="1500" dirty="0"/>
          </a:p>
        </p:txBody>
      </p:sp>
      <p:sp>
        <p:nvSpPr>
          <p:cNvPr id="37" name="Text 35"/>
          <p:cNvSpPr/>
          <p:nvPr/>
        </p:nvSpPr>
        <p:spPr>
          <a:xfrm>
            <a:off x="7178040" y="3712464"/>
            <a:ext cx="3291840" cy="292608"/>
          </a:xfrm>
          <a:prstGeom prst="rect">
            <a:avLst/>
          </a:prstGeom>
          <a:noFill/>
          <a:ln/>
        </p:spPr>
        <p:txBody>
          <a:bodyPr wrap="square" lIns="0" tIns="0" rIns="0" bIns="0" rtlCol="0" anchor="ctr"/>
          <a:lstStyle/>
          <a:p>
            <a:pPr indent="0" marL="0">
              <a:buNone/>
            </a:pPr>
            <a:r>
              <a:rPr lang="en-US" sz="1400" b="1" dirty="0">
                <a:solidFill>
                  <a:srgbClr val="21295C"/>
                </a:solidFill>
                <a:latin typeface="Calibri" pitchFamily="34" charset="0"/>
                <a:ea typeface="Calibri" pitchFamily="34" charset="-122"/>
                <a:cs typeface="Calibri" pitchFamily="34" charset="-120"/>
              </a:rPr>
              <a:t>Fully decommissioned</a:t>
            </a:r>
            <a:endParaRPr lang="en-US" sz="1400" dirty="0"/>
          </a:p>
        </p:txBody>
      </p:sp>
      <p:sp>
        <p:nvSpPr>
          <p:cNvPr id="38" name="Text 36"/>
          <p:cNvSpPr/>
          <p:nvPr/>
        </p:nvSpPr>
        <p:spPr>
          <a:xfrm>
            <a:off x="7178040" y="4005072"/>
            <a:ext cx="3291840" cy="274320"/>
          </a:xfrm>
          <a:prstGeom prst="rect">
            <a:avLst/>
          </a:prstGeom>
          <a:noFill/>
          <a:ln/>
        </p:spPr>
        <p:txBody>
          <a:bodyPr wrap="square" lIns="0" tIns="0" rIns="0" bIns="0" rtlCol="0" anchor="ctr"/>
          <a:lstStyle/>
          <a:p>
            <a:pPr indent="0" marL="0">
              <a:buNone/>
            </a:pPr>
            <a:r>
              <a:rPr lang="en-US" sz="1100" dirty="0">
                <a:solidFill>
                  <a:srgbClr val="5A6478"/>
                </a:solidFill>
                <a:latin typeface="Calibri" pitchFamily="34" charset="0"/>
                <a:ea typeface="Calibri" pitchFamily="34" charset="-122"/>
                <a:cs typeface="Calibri" pitchFamily="34" charset="-120"/>
              </a:rPr>
              <a:t>by 30 Aug 23:59</a:t>
            </a:r>
            <a:endParaRPr lang="en-US" sz="1100" dirty="0"/>
          </a:p>
        </p:txBody>
      </p:sp>
      <p:sp>
        <p:nvSpPr>
          <p:cNvPr id="39" name="Text 37"/>
          <p:cNvSpPr/>
          <p:nvPr/>
        </p:nvSpPr>
        <p:spPr>
          <a:xfrm>
            <a:off x="10515600" y="3858768"/>
            <a:ext cx="960120" cy="292608"/>
          </a:xfrm>
          <a:prstGeom prst="rect">
            <a:avLst/>
          </a:prstGeom>
          <a:noFill/>
          <a:ln/>
        </p:spPr>
        <p:txBody>
          <a:bodyPr wrap="square" lIns="0" tIns="0" rIns="0" bIns="0" rtlCol="0" anchor="ctr"/>
          <a:lstStyle/>
          <a:p>
            <a:pPr algn="ctr" indent="0" marL="0">
              <a:buNone/>
            </a:pPr>
            <a:r>
              <a:rPr lang="en-US" sz="1100" b="1" dirty="0">
                <a:solidFill>
                  <a:srgbClr val="5A6478"/>
                </a:solidFill>
                <a:latin typeface="Calibri" pitchFamily="34" charset="0"/>
                <a:ea typeface="Calibri" pitchFamily="34" charset="-122"/>
                <a:cs typeface="Calibri" pitchFamily="34" charset="-120"/>
              </a:rPr>
              <a:t>NEXT</a:t>
            </a:r>
            <a:endParaRPr lang="en-US" sz="1100" dirty="0"/>
          </a:p>
        </p:txBody>
      </p:sp>
      <p:sp>
        <p:nvSpPr>
          <p:cNvPr id="40" name="Shape 38"/>
          <p:cNvSpPr/>
          <p:nvPr/>
        </p:nvSpPr>
        <p:spPr>
          <a:xfrm>
            <a:off x="640080" y="4754880"/>
            <a:ext cx="11064240" cy="914400"/>
          </a:xfrm>
          <a:prstGeom prst="roundRect">
            <a:avLst>
              <a:gd name="adj" fmla="val 8000"/>
            </a:avLst>
          </a:prstGeom>
          <a:solidFill>
            <a:srgbClr val="21295C"/>
          </a:solidFill>
          <a:ln w="12700">
            <a:solidFill>
              <a:srgbClr val="E2E7F0"/>
            </a:solidFill>
            <a:prstDash val="solid"/>
          </a:ln>
        </p:spPr>
      </p:sp>
      <p:sp>
        <p:nvSpPr>
          <p:cNvPr id="41" name="Text 39"/>
          <p:cNvSpPr/>
          <p:nvPr/>
        </p:nvSpPr>
        <p:spPr>
          <a:xfrm>
            <a:off x="914400" y="4919472"/>
            <a:ext cx="10515600" cy="292608"/>
          </a:xfrm>
          <a:prstGeom prst="rect">
            <a:avLst/>
          </a:prstGeom>
          <a:noFill/>
          <a:ln/>
        </p:spPr>
        <p:txBody>
          <a:bodyPr wrap="square" lIns="0" tIns="0" rIns="0" bIns="0" rtlCol="0" anchor="ctr"/>
          <a:lstStyle/>
          <a:p>
            <a:pPr indent="0" marL="0">
              <a:buNone/>
            </a:pPr>
            <a:r>
              <a:rPr lang="en-US" sz="1500" b="1" dirty="0">
                <a:solidFill>
                  <a:srgbClr val="FFFFFF"/>
                </a:solidFill>
                <a:latin typeface="Calibri" pitchFamily="34" charset="0"/>
                <a:ea typeface="Calibri" pitchFamily="34" charset="-122"/>
                <a:cs typeface="Calibri" pitchFamily="34" charset="-120"/>
              </a:rPr>
              <a:t>Four of six milestones achieved, and we hit them roughly two weeks ahead of the planned dates.</a:t>
            </a:r>
            <a:endParaRPr lang="en-US" sz="1500" dirty="0"/>
          </a:p>
        </p:txBody>
      </p:sp>
      <p:sp>
        <p:nvSpPr>
          <p:cNvPr id="42" name="Text 40"/>
          <p:cNvSpPr/>
          <p:nvPr/>
        </p:nvSpPr>
        <p:spPr>
          <a:xfrm>
            <a:off x="914400" y="5230368"/>
            <a:ext cx="10515600" cy="292608"/>
          </a:xfrm>
          <a:prstGeom prst="rect">
            <a:avLst/>
          </a:prstGeom>
          <a:noFill/>
          <a:ln/>
        </p:spPr>
        <p:txBody>
          <a:bodyPr wrap="square" lIns="0" tIns="0" rIns="0" bIns="0" rtlCol="0" anchor="ctr"/>
          <a:lstStyle/>
          <a:p>
            <a:pPr indent="0" marL="0">
              <a:buNone/>
            </a:pPr>
            <a:r>
              <a:rPr lang="en-US" sz="1200" dirty="0">
                <a:solidFill>
                  <a:srgbClr val="CADCFC"/>
                </a:solidFill>
                <a:latin typeface="Calibri" pitchFamily="34" charset="0"/>
                <a:ea typeface="Calibri" pitchFamily="34" charset="-122"/>
                <a:cs typeface="Calibri" pitchFamily="34" charset="-120"/>
              </a:rPr>
              <a:t>The time we bought went into testing properly, capturing evidence while the system was live, and adding the monitoring layer.</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3, MY SLICE</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Security and monitoring posture</a:t>
            </a:r>
            <a:endParaRPr lang="en-US" sz="3400" dirty="0"/>
          </a:p>
        </p:txBody>
      </p:sp>
      <p:sp>
        <p:nvSpPr>
          <p:cNvPr id="4" name="Shape 2"/>
          <p:cNvSpPr/>
          <p:nvPr/>
        </p:nvSpPr>
        <p:spPr>
          <a:xfrm>
            <a:off x="640080" y="1463040"/>
            <a:ext cx="10881360" cy="1097280"/>
          </a:xfrm>
          <a:prstGeom prst="roundRect">
            <a:avLst>
              <a:gd name="adj" fmla="val 6667"/>
            </a:avLst>
          </a:prstGeom>
          <a:solidFill>
            <a:srgbClr val="F4F6FA"/>
          </a:solidFill>
          <a:ln w="12700">
            <a:solidFill>
              <a:srgbClr val="E2E7F0"/>
            </a:solidFill>
            <a:prstDash val="solid"/>
          </a:ln>
        </p:spPr>
      </p:sp>
      <p:sp>
        <p:nvSpPr>
          <p:cNvPr id="5" name="Shape 3"/>
          <p:cNvSpPr/>
          <p:nvPr/>
        </p:nvSpPr>
        <p:spPr>
          <a:xfrm>
            <a:off x="868680" y="1773936"/>
            <a:ext cx="475488" cy="475488"/>
          </a:xfrm>
          <a:prstGeom prst="ellipse">
            <a:avLst/>
          </a:prstGeom>
          <a:solidFill>
            <a:srgbClr val="065A82"/>
          </a:solidFill>
          <a:ln w="12700">
            <a:solidFill>
              <a:srgbClr val="065A82"/>
            </a:solidFill>
            <a:prstDash val="solid"/>
          </a:ln>
        </p:spPr>
      </p:sp>
      <p:sp>
        <p:nvSpPr>
          <p:cNvPr id="6" name="Text 4"/>
          <p:cNvSpPr/>
          <p:nvPr/>
        </p:nvSpPr>
        <p:spPr>
          <a:xfrm>
            <a:off x="868680" y="177393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1</a:t>
            </a:r>
            <a:endParaRPr lang="en-US" sz="1500" dirty="0"/>
          </a:p>
        </p:txBody>
      </p:sp>
      <p:sp>
        <p:nvSpPr>
          <p:cNvPr id="7" name="Text 5"/>
          <p:cNvSpPr/>
          <p:nvPr/>
        </p:nvSpPr>
        <p:spPr>
          <a:xfrm>
            <a:off x="1572768" y="1609344"/>
            <a:ext cx="9601200" cy="292608"/>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Scoped, not open</a:t>
            </a:r>
            <a:endParaRPr lang="en-US" sz="1450" dirty="0"/>
          </a:p>
        </p:txBody>
      </p:sp>
      <p:sp>
        <p:nvSpPr>
          <p:cNvPr id="8" name="Text 6"/>
          <p:cNvSpPr/>
          <p:nvPr/>
        </p:nvSpPr>
        <p:spPr>
          <a:xfrm>
            <a:off x="1572768" y="1920240"/>
            <a:ext cx="9601200" cy="566928"/>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The AWS web server accepts ICMP and HTTP only from 10.0.0.0/16 and 10.2.0.0/16, the two networks that should ever reach it. Not 0.0.0.0/0.</a:t>
            </a:r>
            <a:endParaRPr lang="en-US" sz="1150" dirty="0"/>
          </a:p>
        </p:txBody>
      </p:sp>
      <p:sp>
        <p:nvSpPr>
          <p:cNvPr id="9" name="Shape 7"/>
          <p:cNvSpPr/>
          <p:nvPr/>
        </p:nvSpPr>
        <p:spPr>
          <a:xfrm>
            <a:off x="640080" y="2651760"/>
            <a:ext cx="10881360" cy="1097280"/>
          </a:xfrm>
          <a:prstGeom prst="roundRect">
            <a:avLst>
              <a:gd name="adj" fmla="val 6667"/>
            </a:avLst>
          </a:prstGeom>
          <a:solidFill>
            <a:srgbClr val="F4F6FA"/>
          </a:solidFill>
          <a:ln w="12700">
            <a:solidFill>
              <a:srgbClr val="E2E7F0"/>
            </a:solidFill>
            <a:prstDash val="solid"/>
          </a:ln>
        </p:spPr>
      </p:sp>
      <p:sp>
        <p:nvSpPr>
          <p:cNvPr id="10" name="Shape 8"/>
          <p:cNvSpPr/>
          <p:nvPr/>
        </p:nvSpPr>
        <p:spPr>
          <a:xfrm>
            <a:off x="868680" y="2962656"/>
            <a:ext cx="475488" cy="475488"/>
          </a:xfrm>
          <a:prstGeom prst="ellipse">
            <a:avLst/>
          </a:prstGeom>
          <a:solidFill>
            <a:srgbClr val="065A82"/>
          </a:solidFill>
          <a:ln w="12700">
            <a:solidFill>
              <a:srgbClr val="065A82"/>
            </a:solidFill>
            <a:prstDash val="solid"/>
          </a:ln>
        </p:spPr>
      </p:sp>
      <p:sp>
        <p:nvSpPr>
          <p:cNvPr id="11" name="Text 9"/>
          <p:cNvSpPr/>
          <p:nvPr/>
        </p:nvSpPr>
        <p:spPr>
          <a:xfrm>
            <a:off x="868680" y="296265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2</a:t>
            </a:r>
            <a:endParaRPr lang="en-US" sz="1500" dirty="0"/>
          </a:p>
        </p:txBody>
      </p:sp>
      <p:sp>
        <p:nvSpPr>
          <p:cNvPr id="12" name="Text 10"/>
          <p:cNvSpPr/>
          <p:nvPr/>
        </p:nvSpPr>
        <p:spPr>
          <a:xfrm>
            <a:off x="1572768" y="2798064"/>
            <a:ext cx="9601200" cy="292608"/>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Least privilege on the tunnel</a:t>
            </a:r>
            <a:endParaRPr lang="en-US" sz="1450" dirty="0"/>
          </a:p>
        </p:txBody>
      </p:sp>
      <p:sp>
        <p:nvSpPr>
          <p:cNvPr id="13" name="Text 11"/>
          <p:cNvSpPr/>
          <p:nvPr/>
        </p:nvSpPr>
        <p:spPr>
          <a:xfrm>
            <a:off x="1572768" y="3108960"/>
            <a:ext cx="9601200" cy="566928"/>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IKE and NAT-T are the only inbound UDP ports on the gateway. Pre-shared keys are generated by the provider, never chosen by us and never committed to the repo.</a:t>
            </a:r>
            <a:endParaRPr lang="en-US" sz="1150" dirty="0"/>
          </a:p>
        </p:txBody>
      </p:sp>
      <p:sp>
        <p:nvSpPr>
          <p:cNvPr id="14" name="Shape 12"/>
          <p:cNvSpPr/>
          <p:nvPr/>
        </p:nvSpPr>
        <p:spPr>
          <a:xfrm>
            <a:off x="640080" y="3840480"/>
            <a:ext cx="10881360" cy="1097280"/>
          </a:xfrm>
          <a:prstGeom prst="roundRect">
            <a:avLst>
              <a:gd name="adj" fmla="val 6667"/>
            </a:avLst>
          </a:prstGeom>
          <a:solidFill>
            <a:srgbClr val="F4F6FA"/>
          </a:solidFill>
          <a:ln w="12700">
            <a:solidFill>
              <a:srgbClr val="E2E7F0"/>
            </a:solidFill>
            <a:prstDash val="solid"/>
          </a:ln>
        </p:spPr>
      </p:sp>
      <p:sp>
        <p:nvSpPr>
          <p:cNvPr id="15" name="Shape 13"/>
          <p:cNvSpPr/>
          <p:nvPr/>
        </p:nvSpPr>
        <p:spPr>
          <a:xfrm>
            <a:off x="868680" y="4151376"/>
            <a:ext cx="475488" cy="475488"/>
          </a:xfrm>
          <a:prstGeom prst="ellipse">
            <a:avLst/>
          </a:prstGeom>
          <a:solidFill>
            <a:srgbClr val="065A82"/>
          </a:solidFill>
          <a:ln w="12700">
            <a:solidFill>
              <a:srgbClr val="065A82"/>
            </a:solidFill>
            <a:prstDash val="solid"/>
          </a:ln>
        </p:spPr>
      </p:sp>
      <p:sp>
        <p:nvSpPr>
          <p:cNvPr id="16" name="Text 14"/>
          <p:cNvSpPr/>
          <p:nvPr/>
        </p:nvSpPr>
        <p:spPr>
          <a:xfrm>
            <a:off x="868680" y="415137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3</a:t>
            </a:r>
            <a:endParaRPr lang="en-US" sz="1500" dirty="0"/>
          </a:p>
        </p:txBody>
      </p:sp>
      <p:sp>
        <p:nvSpPr>
          <p:cNvPr id="17" name="Text 15"/>
          <p:cNvSpPr/>
          <p:nvPr/>
        </p:nvSpPr>
        <p:spPr>
          <a:xfrm>
            <a:off x="1572768" y="3986784"/>
            <a:ext cx="9601200" cy="292608"/>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A platform rule I designed around</a:t>
            </a:r>
            <a:endParaRPr lang="en-US" sz="1450" dirty="0"/>
          </a:p>
        </p:txBody>
      </p:sp>
      <p:sp>
        <p:nvSpPr>
          <p:cNvPr id="18" name="Text 16"/>
          <p:cNvSpPr/>
          <p:nvPr/>
        </p:nvSpPr>
        <p:spPr>
          <a:xfrm>
            <a:off x="1572768" y="4297680"/>
            <a:ext cx="9601200" cy="566928"/>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Azure does not support attaching a network security group to the GatewaySubnet. Doing so can stop the gateway working. The NSG binds to the workload subnet only. Deliberate, not an omission.</a:t>
            </a:r>
            <a:endParaRPr lang="en-US" sz="1150" dirty="0"/>
          </a:p>
        </p:txBody>
      </p:sp>
      <p:sp>
        <p:nvSpPr>
          <p:cNvPr id="19" name="Shape 17"/>
          <p:cNvSpPr/>
          <p:nvPr/>
        </p:nvSpPr>
        <p:spPr>
          <a:xfrm>
            <a:off x="640080" y="5029200"/>
            <a:ext cx="10881360" cy="1097280"/>
          </a:xfrm>
          <a:prstGeom prst="roundRect">
            <a:avLst>
              <a:gd name="adj" fmla="val 6667"/>
            </a:avLst>
          </a:prstGeom>
          <a:solidFill>
            <a:srgbClr val="EAF4EE"/>
          </a:solidFill>
          <a:ln w="12700">
            <a:solidFill>
              <a:srgbClr val="E2E7F0"/>
            </a:solidFill>
            <a:prstDash val="solid"/>
          </a:ln>
        </p:spPr>
      </p:sp>
      <p:sp>
        <p:nvSpPr>
          <p:cNvPr id="20" name="Shape 18"/>
          <p:cNvSpPr/>
          <p:nvPr/>
        </p:nvSpPr>
        <p:spPr>
          <a:xfrm>
            <a:off x="868680" y="5340096"/>
            <a:ext cx="475488" cy="475488"/>
          </a:xfrm>
          <a:prstGeom prst="ellipse">
            <a:avLst/>
          </a:prstGeom>
          <a:solidFill>
            <a:srgbClr val="1E7A46"/>
          </a:solidFill>
          <a:ln w="12700">
            <a:solidFill>
              <a:srgbClr val="1E7A46"/>
            </a:solidFill>
            <a:prstDash val="solid"/>
          </a:ln>
        </p:spPr>
      </p:sp>
      <p:sp>
        <p:nvSpPr>
          <p:cNvPr id="21" name="Text 19"/>
          <p:cNvSpPr/>
          <p:nvPr/>
        </p:nvSpPr>
        <p:spPr>
          <a:xfrm>
            <a:off x="868680" y="5340096"/>
            <a:ext cx="475488" cy="475488"/>
          </a:xfrm>
          <a:prstGeom prst="rect">
            <a:avLst/>
          </a:prstGeom>
          <a:no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4</a:t>
            </a:r>
            <a:endParaRPr lang="en-US" sz="1500" dirty="0"/>
          </a:p>
        </p:txBody>
      </p:sp>
      <p:sp>
        <p:nvSpPr>
          <p:cNvPr id="22" name="Text 20"/>
          <p:cNvSpPr/>
          <p:nvPr/>
        </p:nvSpPr>
        <p:spPr>
          <a:xfrm>
            <a:off x="1572768" y="5175504"/>
            <a:ext cx="9601200" cy="292608"/>
          </a:xfrm>
          <a:prstGeom prst="rect">
            <a:avLst/>
          </a:prstGeom>
          <a:noFill/>
          <a:ln/>
        </p:spPr>
        <p:txBody>
          <a:bodyPr wrap="square" lIns="0" tIns="0" rIns="0" bIns="0" rtlCol="0" anchor="ctr"/>
          <a:lstStyle/>
          <a:p>
            <a:pPr indent="0" marL="0">
              <a:buNone/>
            </a:pPr>
            <a:r>
              <a:rPr lang="en-US" sz="1450" b="1" dirty="0">
                <a:solidFill>
                  <a:srgbClr val="21295C"/>
                </a:solidFill>
                <a:latin typeface="Calibri" pitchFamily="34" charset="0"/>
                <a:ea typeface="Calibri" pitchFamily="34" charset="-122"/>
                <a:cs typeface="Calibri" pitchFamily="34" charset="-120"/>
              </a:rPr>
              <a:t>Detection, not just prevention</a:t>
            </a:r>
            <a:endParaRPr lang="en-US" sz="1450" dirty="0"/>
          </a:p>
        </p:txBody>
      </p:sp>
      <p:sp>
        <p:nvSpPr>
          <p:cNvPr id="23" name="Text 21"/>
          <p:cNvSpPr/>
          <p:nvPr/>
        </p:nvSpPr>
        <p:spPr>
          <a:xfrm>
            <a:off x="1572768" y="5486400"/>
            <a:ext cx="9601200" cy="566928"/>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CloudTrail (multi-region, log-file validation on), VPC Flow Logs on both AWS VPCs, and CloudWatch alarms on the tunnel state of both VPNs feeding an SNS topic.</a:t>
            </a:r>
            <a:endParaRPr lang="en-US" sz="1150" dirty="0"/>
          </a:p>
        </p:txBody>
      </p:sp>
      <p:sp>
        <p:nvSpPr>
          <p:cNvPr id="24" name="Shape 22"/>
          <p:cNvSpPr/>
          <p:nvPr/>
        </p:nvSpPr>
        <p:spPr>
          <a:xfrm>
            <a:off x="640080" y="6263640"/>
            <a:ext cx="10881360" cy="457200"/>
          </a:xfrm>
          <a:prstGeom prst="roundRect">
            <a:avLst>
              <a:gd name="adj" fmla="val 16000"/>
            </a:avLst>
          </a:prstGeom>
          <a:solidFill>
            <a:srgbClr val="FDF3E7"/>
          </a:solidFill>
          <a:ln w="12700">
            <a:solidFill>
              <a:srgbClr val="E2E7F0"/>
            </a:solidFill>
            <a:prstDash val="solid"/>
          </a:ln>
        </p:spPr>
      </p:sp>
      <p:sp>
        <p:nvSpPr>
          <p:cNvPr id="25" name="Text 23"/>
          <p:cNvSpPr/>
          <p:nvPr/>
        </p:nvSpPr>
        <p:spPr>
          <a:xfrm>
            <a:off x="914400" y="6336792"/>
            <a:ext cx="10332720" cy="310896"/>
          </a:xfrm>
          <a:prstGeom prst="rect">
            <a:avLst/>
          </a:prstGeom>
          <a:noFill/>
          <a:ln/>
        </p:spPr>
        <p:txBody>
          <a:bodyPr wrap="square" lIns="0" tIns="0" rIns="0" bIns="0" rtlCol="0" anchor="ctr"/>
          <a:lstStyle/>
          <a:p>
            <a:pPr indent="0" marL="0">
              <a:buNone/>
            </a:pPr>
            <a:r>
              <a:rPr lang="en-US" sz="1150" dirty="0">
                <a:solidFill>
                  <a:srgbClr val="7A4A12"/>
                </a:solidFill>
                <a:latin typeface="Calibri" pitchFamily="34" charset="0"/>
                <a:ea typeface="Calibri" pitchFamily="34" charset="-122"/>
                <a:cs typeface="Calibri" pitchFamily="34" charset="-120"/>
              </a:rPr>
              <a:t>Known gap, stated up front: SSH is still open to 0.0.0.0/0 on the lab hosts. In a graded or production build that would be a single administrative /32.</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4, MY SLICE</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Cost control was a delivery risk, not a finance one</a:t>
            </a:r>
            <a:endParaRPr lang="en-US" sz="3400" dirty="0"/>
          </a:p>
        </p:txBody>
      </p:sp>
      <p:sp>
        <p:nvSpPr>
          <p:cNvPr id="4" name="Text 2"/>
          <p:cNvSpPr/>
          <p:nvPr/>
        </p:nvSpPr>
        <p:spPr>
          <a:xfrm>
            <a:off x="640080" y="1463040"/>
            <a:ext cx="10881360" cy="502920"/>
          </a:xfrm>
          <a:prstGeom prst="rect">
            <a:avLst/>
          </a:prstGeom>
          <a:noFill/>
          <a:ln/>
        </p:spPr>
        <p:txBody>
          <a:bodyPr wrap="square" lIns="0" tIns="0" rIns="0" bIns="0" rtlCol="0" anchor="ctr"/>
          <a:lstStyle/>
          <a:p>
            <a:pPr indent="0" marL="0">
              <a:buNone/>
            </a:pPr>
            <a:r>
              <a:rPr lang="en-US" sz="1400" dirty="0">
                <a:solidFill>
                  <a:srgbClr val="5A6478"/>
                </a:solidFill>
                <a:latin typeface="Calibri" pitchFamily="34" charset="0"/>
                <a:ea typeface="Calibri" pitchFamily="34" charset="-122"/>
                <a:cs typeface="Calibri" pitchFamily="34" charset="-120"/>
              </a:rPr>
              <a:t>Marks are deducted for resources left running past the deadline. So I treated cost monitoring as a way of detecting things I had forgotten to switch off, not as budgeting.</a:t>
            </a:r>
            <a:endParaRPr lang="en-US" sz="1400" dirty="0"/>
          </a:p>
        </p:txBody>
      </p:sp>
      <p:sp>
        <p:nvSpPr>
          <p:cNvPr id="5" name="Shape 3"/>
          <p:cNvSpPr/>
          <p:nvPr/>
        </p:nvSpPr>
        <p:spPr>
          <a:xfrm>
            <a:off x="640080" y="2148840"/>
            <a:ext cx="5212080" cy="1371600"/>
          </a:xfrm>
          <a:prstGeom prst="roundRect">
            <a:avLst>
              <a:gd name="adj" fmla="val 5333"/>
            </a:avLst>
          </a:prstGeom>
          <a:solidFill>
            <a:srgbClr val="FDF3E7"/>
          </a:solidFill>
          <a:ln w="12700">
            <a:solidFill>
              <a:srgbClr val="E2E7F0"/>
            </a:solidFill>
            <a:prstDash val="solid"/>
          </a:ln>
        </p:spPr>
      </p:sp>
      <p:sp>
        <p:nvSpPr>
          <p:cNvPr id="6" name="Text 4"/>
          <p:cNvSpPr/>
          <p:nvPr/>
        </p:nvSpPr>
        <p:spPr>
          <a:xfrm>
            <a:off x="868680" y="2286000"/>
            <a:ext cx="4754880" cy="274320"/>
          </a:xfrm>
          <a:prstGeom prst="rect">
            <a:avLst/>
          </a:prstGeom>
          <a:noFill/>
          <a:ln/>
        </p:spPr>
        <p:txBody>
          <a:bodyPr wrap="square" lIns="0" tIns="0" rIns="0" bIns="0" rtlCol="0" anchor="ctr"/>
          <a:lstStyle/>
          <a:p>
            <a:pPr indent="0" marL="0">
              <a:buNone/>
            </a:pPr>
            <a:r>
              <a:rPr lang="en-US" sz="1100" b="1" spc="100" kern="0" dirty="0">
                <a:solidFill>
                  <a:srgbClr val="8A4B10"/>
                </a:solidFill>
                <a:latin typeface="Calibri" pitchFamily="34" charset="0"/>
                <a:ea typeface="Calibri" pitchFamily="34" charset="-122"/>
                <a:cs typeface="Calibri" pitchFamily="34" charset="-120"/>
              </a:rPr>
              <a:t>What was already there</a:t>
            </a:r>
            <a:endParaRPr lang="en-US" sz="1100" dirty="0"/>
          </a:p>
        </p:txBody>
      </p:sp>
      <p:sp>
        <p:nvSpPr>
          <p:cNvPr id="7" name="Text 5"/>
          <p:cNvSpPr/>
          <p:nvPr/>
        </p:nvSpPr>
        <p:spPr>
          <a:xfrm>
            <a:off x="868680" y="2560320"/>
            <a:ext cx="4754880" cy="347472"/>
          </a:xfrm>
          <a:prstGeom prst="rect">
            <a:avLst/>
          </a:prstGeom>
          <a:noFill/>
          <a:ln/>
        </p:spPr>
        <p:txBody>
          <a:bodyPr wrap="square" lIns="0" tIns="0" rIns="0" bIns="0" rtlCol="0" anchor="ctr"/>
          <a:lstStyle/>
          <a:p>
            <a:pPr indent="0" marL="0">
              <a:buNone/>
            </a:pPr>
            <a:r>
              <a:rPr lang="en-US" sz="1700" b="1" dirty="0">
                <a:solidFill>
                  <a:srgbClr val="21295C"/>
                </a:solidFill>
                <a:latin typeface="Calibri" pitchFamily="34" charset="0"/>
                <a:ea typeface="Calibri" pitchFamily="34" charset="-122"/>
                <a:cs typeface="Calibri" pitchFamily="34" charset="-120"/>
              </a:rPr>
              <a:t>A $296.90 account budget</a:t>
            </a:r>
            <a:endParaRPr lang="en-US" sz="1700" dirty="0"/>
          </a:p>
        </p:txBody>
      </p:sp>
      <p:sp>
        <p:nvSpPr>
          <p:cNvPr id="8" name="Text 6"/>
          <p:cNvSpPr/>
          <p:nvPr/>
        </p:nvSpPr>
        <p:spPr>
          <a:xfrm>
            <a:off x="868680" y="2907792"/>
            <a:ext cx="4754880" cy="54864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Useless as a tripwire. At a measured $11.50/day it would take months to trip, long past the deadline that actually costs marks.</a:t>
            </a:r>
            <a:endParaRPr lang="en-US" sz="1150" dirty="0"/>
          </a:p>
        </p:txBody>
      </p:sp>
      <p:sp>
        <p:nvSpPr>
          <p:cNvPr id="9" name="Shape 7"/>
          <p:cNvSpPr/>
          <p:nvPr/>
        </p:nvSpPr>
        <p:spPr>
          <a:xfrm>
            <a:off x="6263640" y="2148840"/>
            <a:ext cx="5257800" cy="1371600"/>
          </a:xfrm>
          <a:prstGeom prst="roundRect">
            <a:avLst>
              <a:gd name="adj" fmla="val 5333"/>
            </a:avLst>
          </a:prstGeom>
          <a:solidFill>
            <a:srgbClr val="EAF4EE"/>
          </a:solidFill>
          <a:ln w="12700">
            <a:solidFill>
              <a:srgbClr val="E2E7F0"/>
            </a:solidFill>
            <a:prstDash val="solid"/>
          </a:ln>
        </p:spPr>
      </p:sp>
      <p:sp>
        <p:nvSpPr>
          <p:cNvPr id="10" name="Text 8"/>
          <p:cNvSpPr/>
          <p:nvPr/>
        </p:nvSpPr>
        <p:spPr>
          <a:xfrm>
            <a:off x="6492240" y="2286000"/>
            <a:ext cx="4846320" cy="274320"/>
          </a:xfrm>
          <a:prstGeom prst="rect">
            <a:avLst/>
          </a:prstGeom>
          <a:noFill/>
          <a:ln/>
        </p:spPr>
        <p:txBody>
          <a:bodyPr wrap="square" lIns="0" tIns="0" rIns="0" bIns="0" rtlCol="0" anchor="ctr"/>
          <a:lstStyle/>
          <a:p>
            <a:pPr indent="0" marL="0">
              <a:buNone/>
            </a:pPr>
            <a:r>
              <a:rPr lang="en-US" sz="1100" b="1" spc="100" kern="0" dirty="0">
                <a:solidFill>
                  <a:srgbClr val="1E7A46"/>
                </a:solidFill>
                <a:latin typeface="Calibri" pitchFamily="34" charset="0"/>
                <a:ea typeface="Calibri" pitchFamily="34" charset="-122"/>
                <a:cs typeface="Calibri" pitchFamily="34" charset="-120"/>
              </a:rPr>
              <a:t>What I added</a:t>
            </a:r>
            <a:endParaRPr lang="en-US" sz="1100" dirty="0"/>
          </a:p>
        </p:txBody>
      </p:sp>
      <p:sp>
        <p:nvSpPr>
          <p:cNvPr id="11" name="Text 9"/>
          <p:cNvSpPr/>
          <p:nvPr/>
        </p:nvSpPr>
        <p:spPr>
          <a:xfrm>
            <a:off x="6492240" y="2560320"/>
            <a:ext cx="4846320" cy="347472"/>
          </a:xfrm>
          <a:prstGeom prst="rect">
            <a:avLst/>
          </a:prstGeom>
          <a:noFill/>
          <a:ln/>
        </p:spPr>
        <p:txBody>
          <a:bodyPr wrap="square" lIns="0" tIns="0" rIns="0" bIns="0" rtlCol="0" anchor="ctr"/>
          <a:lstStyle/>
          <a:p>
            <a:pPr indent="0" marL="0">
              <a:buNone/>
            </a:pPr>
            <a:r>
              <a:rPr lang="en-US" sz="1700" b="1" dirty="0">
                <a:solidFill>
                  <a:srgbClr val="21295C"/>
                </a:solidFill>
                <a:latin typeface="Calibri" pitchFamily="34" charset="0"/>
                <a:ea typeface="Calibri" pitchFamily="34" charset="-122"/>
                <a:cs typeface="Calibri" pitchFamily="34" charset="-120"/>
              </a:rPr>
              <a:t>A $3/day tripwire</a:t>
            </a:r>
            <a:endParaRPr lang="en-US" sz="1700" dirty="0"/>
          </a:p>
        </p:txBody>
      </p:sp>
      <p:sp>
        <p:nvSpPr>
          <p:cNvPr id="12" name="Text 10"/>
          <p:cNvSpPr/>
          <p:nvPr/>
        </p:nvSpPr>
        <p:spPr>
          <a:xfrm>
            <a:off x="6492240" y="2907792"/>
            <a:ext cx="4846320" cy="548640"/>
          </a:xfrm>
          <a:prstGeom prst="rect">
            <a:avLst/>
          </a:prstGeom>
          <a:noFill/>
          <a:ln/>
        </p:spPr>
        <p:txBody>
          <a:bodyPr wrap="square" lIns="0" tIns="0" rIns="0" bIns="0" rtlCol="0" anchor="ctr"/>
          <a:lstStyle/>
          <a:p>
            <a:pPr indent="0" marL="0">
              <a:buNone/>
            </a:pPr>
            <a:r>
              <a:rPr lang="en-US" sz="1150" dirty="0">
                <a:solidFill>
                  <a:srgbClr val="5A6478"/>
                </a:solidFill>
                <a:latin typeface="Calibri" pitchFamily="34" charset="0"/>
                <a:ea typeface="Calibri" pitchFamily="34" charset="-122"/>
                <a:cs typeface="Calibri" pitchFamily="34" charset="-120"/>
              </a:rPr>
              <a:t>Sized to the actual risk. If anything is still running the morning after a work session, I know within a day.</a:t>
            </a:r>
            <a:endParaRPr lang="en-US" sz="1150" dirty="0"/>
          </a:p>
        </p:txBody>
      </p:sp>
      <p:sp>
        <p:nvSpPr>
          <p:cNvPr id="13" name="Shape 11"/>
          <p:cNvSpPr/>
          <p:nvPr/>
        </p:nvSpPr>
        <p:spPr>
          <a:xfrm>
            <a:off x="640080" y="3749040"/>
            <a:ext cx="2606040" cy="1417320"/>
          </a:xfrm>
          <a:prstGeom prst="roundRect">
            <a:avLst>
              <a:gd name="adj" fmla="val 5161"/>
            </a:avLst>
          </a:prstGeom>
          <a:solidFill>
            <a:srgbClr val="F4F6FA"/>
          </a:solidFill>
          <a:ln w="12700">
            <a:solidFill>
              <a:srgbClr val="E2E7F0"/>
            </a:solidFill>
            <a:prstDash val="solid"/>
          </a:ln>
        </p:spPr>
      </p:sp>
      <p:sp>
        <p:nvSpPr>
          <p:cNvPr id="14" name="Text 12"/>
          <p:cNvSpPr/>
          <p:nvPr/>
        </p:nvSpPr>
        <p:spPr>
          <a:xfrm>
            <a:off x="777240" y="3877056"/>
            <a:ext cx="2331720" cy="457200"/>
          </a:xfrm>
          <a:prstGeom prst="rect">
            <a:avLst/>
          </a:prstGeom>
          <a:noFill/>
          <a:ln/>
        </p:spPr>
        <p:txBody>
          <a:bodyPr wrap="square" lIns="0" tIns="0" rIns="0" bIns="0" rtlCol="0" anchor="ctr"/>
          <a:lstStyle/>
          <a:p>
            <a:pPr indent="0" marL="0">
              <a:buNone/>
            </a:pPr>
            <a:r>
              <a:rPr lang="en-US" sz="2400" b="1" dirty="0">
                <a:solidFill>
                  <a:srgbClr val="065A82"/>
                </a:solidFill>
                <a:latin typeface="Cambria" pitchFamily="34" charset="0"/>
                <a:ea typeface="Cambria" pitchFamily="34" charset="-122"/>
                <a:cs typeface="Cambria" pitchFamily="34" charset="-120"/>
              </a:rPr>
              <a:t>$40</a:t>
            </a:r>
            <a:endParaRPr lang="en-US" sz="2400" dirty="0"/>
          </a:p>
        </p:txBody>
      </p:sp>
      <p:sp>
        <p:nvSpPr>
          <p:cNvPr id="15" name="Text 13"/>
          <p:cNvSpPr/>
          <p:nvPr/>
        </p:nvSpPr>
        <p:spPr>
          <a:xfrm>
            <a:off x="777240" y="4334256"/>
            <a:ext cx="2331720" cy="256032"/>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Monthly budget</a:t>
            </a:r>
            <a:endParaRPr lang="en-US" sz="1200" dirty="0"/>
          </a:p>
        </p:txBody>
      </p:sp>
      <p:sp>
        <p:nvSpPr>
          <p:cNvPr id="16" name="Text 14"/>
          <p:cNvSpPr/>
          <p:nvPr/>
        </p:nvSpPr>
        <p:spPr>
          <a:xfrm>
            <a:off x="777240" y="4590288"/>
            <a:ext cx="2331720" cy="502920"/>
          </a:xfrm>
          <a:prstGeom prst="rect">
            <a:avLst/>
          </a:prstGeom>
          <a:noFill/>
          <a:ln/>
        </p:spPr>
        <p:txBody>
          <a:bodyPr wrap="square" lIns="0" tIns="0" rIns="0" bIns="0" rtlCol="0" anchor="ctr"/>
          <a:lstStyle/>
          <a:p>
            <a:pPr indent="0" marL="0">
              <a:buNone/>
            </a:pPr>
            <a:r>
              <a:rPr lang="en-US" sz="1000" dirty="0">
                <a:solidFill>
                  <a:srgbClr val="5A6478"/>
                </a:solidFill>
                <a:latin typeface="Calibri" pitchFamily="34" charset="0"/>
                <a:ea typeface="Calibri" pitchFamily="34" charset="-122"/>
                <a:cs typeface="Calibri" pitchFamily="34" charset="-120"/>
              </a:rPr>
              <a:t>alerts at 50 / 80 / 100% + forecast</a:t>
            </a:r>
            <a:endParaRPr lang="en-US" sz="1000" dirty="0"/>
          </a:p>
        </p:txBody>
      </p:sp>
      <p:sp>
        <p:nvSpPr>
          <p:cNvPr id="17" name="Shape 15"/>
          <p:cNvSpPr/>
          <p:nvPr/>
        </p:nvSpPr>
        <p:spPr>
          <a:xfrm>
            <a:off x="3401568" y="3749040"/>
            <a:ext cx="2606040" cy="1417320"/>
          </a:xfrm>
          <a:prstGeom prst="roundRect">
            <a:avLst>
              <a:gd name="adj" fmla="val 5161"/>
            </a:avLst>
          </a:prstGeom>
          <a:solidFill>
            <a:srgbClr val="F4F6FA"/>
          </a:solidFill>
          <a:ln w="12700">
            <a:solidFill>
              <a:srgbClr val="E2E7F0"/>
            </a:solidFill>
            <a:prstDash val="solid"/>
          </a:ln>
        </p:spPr>
      </p:sp>
      <p:sp>
        <p:nvSpPr>
          <p:cNvPr id="18" name="Text 16"/>
          <p:cNvSpPr/>
          <p:nvPr/>
        </p:nvSpPr>
        <p:spPr>
          <a:xfrm>
            <a:off x="3538728" y="3877056"/>
            <a:ext cx="2331720" cy="457200"/>
          </a:xfrm>
          <a:prstGeom prst="rect">
            <a:avLst/>
          </a:prstGeom>
          <a:noFill/>
          <a:ln/>
        </p:spPr>
        <p:txBody>
          <a:bodyPr wrap="square" lIns="0" tIns="0" rIns="0" bIns="0" rtlCol="0" anchor="ctr"/>
          <a:lstStyle/>
          <a:p>
            <a:pPr indent="0" marL="0">
              <a:buNone/>
            </a:pPr>
            <a:r>
              <a:rPr lang="en-US" sz="2400" b="1" dirty="0">
                <a:solidFill>
                  <a:srgbClr val="065A82"/>
                </a:solidFill>
                <a:latin typeface="Cambria" pitchFamily="34" charset="0"/>
                <a:ea typeface="Cambria" pitchFamily="34" charset="-122"/>
                <a:cs typeface="Cambria" pitchFamily="34" charset="-120"/>
              </a:rPr>
              <a:t>$3</a:t>
            </a:r>
            <a:endParaRPr lang="en-US" sz="2400" dirty="0"/>
          </a:p>
        </p:txBody>
      </p:sp>
      <p:sp>
        <p:nvSpPr>
          <p:cNvPr id="19" name="Text 17"/>
          <p:cNvSpPr/>
          <p:nvPr/>
        </p:nvSpPr>
        <p:spPr>
          <a:xfrm>
            <a:off x="3538728" y="4334256"/>
            <a:ext cx="2331720" cy="256032"/>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Daily tripwire</a:t>
            </a:r>
            <a:endParaRPr lang="en-US" sz="1200" dirty="0"/>
          </a:p>
        </p:txBody>
      </p:sp>
      <p:sp>
        <p:nvSpPr>
          <p:cNvPr id="20" name="Text 18"/>
          <p:cNvSpPr/>
          <p:nvPr/>
        </p:nvSpPr>
        <p:spPr>
          <a:xfrm>
            <a:off x="3538728" y="4590288"/>
            <a:ext cx="2331720" cy="502920"/>
          </a:xfrm>
          <a:prstGeom prst="rect">
            <a:avLst/>
          </a:prstGeom>
          <a:noFill/>
          <a:ln/>
        </p:spPr>
        <p:txBody>
          <a:bodyPr wrap="square" lIns="0" tIns="0" rIns="0" bIns="0" rtlCol="0" anchor="ctr"/>
          <a:lstStyle/>
          <a:p>
            <a:pPr indent="0" marL="0">
              <a:buNone/>
            </a:pPr>
            <a:r>
              <a:rPr lang="en-US" sz="1000" dirty="0">
                <a:solidFill>
                  <a:srgbClr val="5A6478"/>
                </a:solidFill>
                <a:latin typeface="Calibri" pitchFamily="34" charset="0"/>
                <a:ea typeface="Calibri" pitchFamily="34" charset="-122"/>
                <a:cs typeface="Calibri" pitchFamily="34" charset="-120"/>
              </a:rPr>
              <a:t>catches "left running" within a day</a:t>
            </a:r>
            <a:endParaRPr lang="en-US" sz="1000" dirty="0"/>
          </a:p>
        </p:txBody>
      </p:sp>
      <p:sp>
        <p:nvSpPr>
          <p:cNvPr id="21" name="Shape 19"/>
          <p:cNvSpPr/>
          <p:nvPr/>
        </p:nvSpPr>
        <p:spPr>
          <a:xfrm>
            <a:off x="6163056" y="3749040"/>
            <a:ext cx="2606040" cy="1417320"/>
          </a:xfrm>
          <a:prstGeom prst="roundRect">
            <a:avLst>
              <a:gd name="adj" fmla="val 5161"/>
            </a:avLst>
          </a:prstGeom>
          <a:solidFill>
            <a:srgbClr val="F4F6FA"/>
          </a:solidFill>
          <a:ln w="12700">
            <a:solidFill>
              <a:srgbClr val="E2E7F0"/>
            </a:solidFill>
            <a:prstDash val="solid"/>
          </a:ln>
        </p:spPr>
      </p:sp>
      <p:sp>
        <p:nvSpPr>
          <p:cNvPr id="22" name="Text 20"/>
          <p:cNvSpPr/>
          <p:nvPr/>
        </p:nvSpPr>
        <p:spPr>
          <a:xfrm>
            <a:off x="6300216" y="3877056"/>
            <a:ext cx="2331720" cy="457200"/>
          </a:xfrm>
          <a:prstGeom prst="rect">
            <a:avLst/>
          </a:prstGeom>
          <a:noFill/>
          <a:ln/>
        </p:spPr>
        <p:txBody>
          <a:bodyPr wrap="square" lIns="0" tIns="0" rIns="0" bIns="0" rtlCol="0" anchor="ctr"/>
          <a:lstStyle/>
          <a:p>
            <a:pPr indent="0" marL="0">
              <a:buNone/>
            </a:pPr>
            <a:r>
              <a:rPr lang="en-US" sz="2400" b="1" dirty="0">
                <a:solidFill>
                  <a:srgbClr val="065A82"/>
                </a:solidFill>
                <a:latin typeface="Cambria" pitchFamily="34" charset="0"/>
                <a:ea typeface="Cambria" pitchFamily="34" charset="-122"/>
                <a:cs typeface="Cambria" pitchFamily="34" charset="-120"/>
              </a:rPr>
              <a:t>$25</a:t>
            </a:r>
            <a:endParaRPr lang="en-US" sz="2400" dirty="0"/>
          </a:p>
        </p:txBody>
      </p:sp>
      <p:sp>
        <p:nvSpPr>
          <p:cNvPr id="23" name="Text 21"/>
          <p:cNvSpPr/>
          <p:nvPr/>
        </p:nvSpPr>
        <p:spPr>
          <a:xfrm>
            <a:off x="6300216" y="4334256"/>
            <a:ext cx="2331720" cy="256032"/>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Azure budget</a:t>
            </a:r>
            <a:endParaRPr lang="en-US" sz="1200" dirty="0"/>
          </a:p>
        </p:txBody>
      </p:sp>
      <p:sp>
        <p:nvSpPr>
          <p:cNvPr id="24" name="Text 22"/>
          <p:cNvSpPr/>
          <p:nvPr/>
        </p:nvSpPr>
        <p:spPr>
          <a:xfrm>
            <a:off x="6300216" y="4590288"/>
            <a:ext cx="2331720" cy="502920"/>
          </a:xfrm>
          <a:prstGeom prst="rect">
            <a:avLst/>
          </a:prstGeom>
          <a:noFill/>
          <a:ln/>
        </p:spPr>
        <p:txBody>
          <a:bodyPr wrap="square" lIns="0" tIns="0" rIns="0" bIns="0" rtlCol="0" anchor="ctr"/>
          <a:lstStyle/>
          <a:p>
            <a:pPr indent="0" marL="0">
              <a:buNone/>
            </a:pPr>
            <a:r>
              <a:rPr lang="en-US" sz="1000" dirty="0">
                <a:solidFill>
                  <a:srgbClr val="5A6478"/>
                </a:solidFill>
                <a:latin typeface="Calibri" pitchFamily="34" charset="0"/>
                <a:ea typeface="Calibri" pitchFamily="34" charset="-122"/>
                <a:cs typeface="Calibri" pitchFamily="34" charset="-120"/>
              </a:rPr>
              <a:t>added after finding Azure had none at all</a:t>
            </a:r>
            <a:endParaRPr lang="en-US" sz="1000" dirty="0"/>
          </a:p>
        </p:txBody>
      </p:sp>
      <p:sp>
        <p:nvSpPr>
          <p:cNvPr id="25" name="Shape 23"/>
          <p:cNvSpPr/>
          <p:nvPr/>
        </p:nvSpPr>
        <p:spPr>
          <a:xfrm>
            <a:off x="8924544" y="3749040"/>
            <a:ext cx="2606040" cy="1417320"/>
          </a:xfrm>
          <a:prstGeom prst="roundRect">
            <a:avLst>
              <a:gd name="adj" fmla="val 5161"/>
            </a:avLst>
          </a:prstGeom>
          <a:solidFill>
            <a:srgbClr val="F4F6FA"/>
          </a:solidFill>
          <a:ln w="12700">
            <a:solidFill>
              <a:srgbClr val="E2E7F0"/>
            </a:solidFill>
            <a:prstDash val="solid"/>
          </a:ln>
        </p:spPr>
      </p:sp>
      <p:sp>
        <p:nvSpPr>
          <p:cNvPr id="26" name="Text 24"/>
          <p:cNvSpPr/>
          <p:nvPr/>
        </p:nvSpPr>
        <p:spPr>
          <a:xfrm>
            <a:off x="9061704" y="3877056"/>
            <a:ext cx="2331720" cy="457200"/>
          </a:xfrm>
          <a:prstGeom prst="rect">
            <a:avLst/>
          </a:prstGeom>
          <a:noFill/>
          <a:ln/>
        </p:spPr>
        <p:txBody>
          <a:bodyPr wrap="square" lIns="0" tIns="0" rIns="0" bIns="0" rtlCol="0" anchor="ctr"/>
          <a:lstStyle/>
          <a:p>
            <a:pPr indent="0" marL="0">
              <a:buNone/>
            </a:pPr>
            <a:r>
              <a:rPr lang="en-US" sz="2400" b="1" dirty="0">
                <a:solidFill>
                  <a:srgbClr val="065A82"/>
                </a:solidFill>
                <a:latin typeface="Cambria" pitchFamily="34" charset="0"/>
                <a:ea typeface="Cambria" pitchFamily="34" charset="-122"/>
                <a:cs typeface="Cambria" pitchFamily="34" charset="-120"/>
              </a:rPr>
              <a:t>09:00</a:t>
            </a:r>
            <a:endParaRPr lang="en-US" sz="2400" dirty="0"/>
          </a:p>
        </p:txBody>
      </p:sp>
      <p:sp>
        <p:nvSpPr>
          <p:cNvPr id="27" name="Text 25"/>
          <p:cNvSpPr/>
          <p:nvPr/>
        </p:nvSpPr>
        <p:spPr>
          <a:xfrm>
            <a:off x="9061704" y="4334256"/>
            <a:ext cx="2331720" cy="256032"/>
          </a:xfrm>
          <a:prstGeom prst="rect">
            <a:avLst/>
          </a:prstGeom>
          <a:noFill/>
          <a:ln/>
        </p:spPr>
        <p:txBody>
          <a:bodyPr wrap="square" lIns="0" tIns="0" rIns="0" bIns="0" rtlCol="0" anchor="ctr"/>
          <a:lstStyle/>
          <a:p>
            <a:pPr indent="0" marL="0">
              <a:buNone/>
            </a:pPr>
            <a:r>
              <a:rPr lang="en-US" sz="1200" b="1" dirty="0">
                <a:solidFill>
                  <a:srgbClr val="21295C"/>
                </a:solidFill>
                <a:latin typeface="Calibri" pitchFamily="34" charset="0"/>
                <a:ea typeface="Calibri" pitchFamily="34" charset="-122"/>
                <a:cs typeface="Calibri" pitchFamily="34" charset="-120"/>
              </a:rPr>
              <a:t>Daily resource check</a:t>
            </a:r>
            <a:endParaRPr lang="en-US" sz="1200" dirty="0"/>
          </a:p>
        </p:txBody>
      </p:sp>
      <p:sp>
        <p:nvSpPr>
          <p:cNvPr id="28" name="Text 26"/>
          <p:cNvSpPr/>
          <p:nvPr/>
        </p:nvSpPr>
        <p:spPr>
          <a:xfrm>
            <a:off x="9061704" y="4590288"/>
            <a:ext cx="2331720" cy="502920"/>
          </a:xfrm>
          <a:prstGeom prst="rect">
            <a:avLst/>
          </a:prstGeom>
          <a:noFill/>
          <a:ln/>
        </p:spPr>
        <p:txBody>
          <a:bodyPr wrap="square" lIns="0" tIns="0" rIns="0" bIns="0" rtlCol="0" anchor="ctr"/>
          <a:lstStyle/>
          <a:p>
            <a:pPr indent="0" marL="0">
              <a:buNone/>
            </a:pPr>
            <a:r>
              <a:rPr lang="en-US" sz="1000" dirty="0">
                <a:solidFill>
                  <a:srgbClr val="5A6478"/>
                </a:solidFill>
                <a:latin typeface="Calibri" pitchFamily="34" charset="0"/>
                <a:ea typeface="Calibri" pitchFamily="34" charset="-122"/>
                <a:cs typeface="Calibri" pitchFamily="34" charset="-120"/>
              </a:rPr>
              <a:t>lists running EC2, VPNs, EIPs in both regions</a:t>
            </a:r>
            <a:endParaRPr lang="en-US" sz="1000" dirty="0"/>
          </a:p>
        </p:txBody>
      </p:sp>
      <p:sp>
        <p:nvSpPr>
          <p:cNvPr id="29" name="Shape 27"/>
          <p:cNvSpPr/>
          <p:nvPr/>
        </p:nvSpPr>
        <p:spPr>
          <a:xfrm>
            <a:off x="640080" y="5394960"/>
            <a:ext cx="10881360" cy="822960"/>
          </a:xfrm>
          <a:prstGeom prst="roundRect">
            <a:avLst>
              <a:gd name="adj" fmla="val 8889"/>
            </a:avLst>
          </a:prstGeom>
          <a:solidFill>
            <a:srgbClr val="21295C"/>
          </a:solidFill>
          <a:ln w="12700">
            <a:solidFill>
              <a:srgbClr val="E2E7F0"/>
            </a:solidFill>
            <a:prstDash val="solid"/>
          </a:ln>
        </p:spPr>
      </p:sp>
      <p:sp>
        <p:nvSpPr>
          <p:cNvPr id="30" name="Text 28"/>
          <p:cNvSpPr/>
          <p:nvPr/>
        </p:nvSpPr>
        <p:spPr>
          <a:xfrm>
            <a:off x="914400" y="5559552"/>
            <a:ext cx="10332720" cy="310896"/>
          </a:xfrm>
          <a:prstGeom prst="rect">
            <a:avLst/>
          </a:prstGeom>
          <a:noFill/>
          <a:ln/>
        </p:spPr>
        <p:txBody>
          <a:bodyPr wrap="square" lIns="0" tIns="0" rIns="0" bIns="0" rtlCol="0" anchor="ctr"/>
          <a:lstStyle/>
          <a:p>
            <a:pPr indent="0" marL="0">
              <a:buNone/>
            </a:pPr>
            <a:r>
              <a:rPr lang="en-US" sz="1450" b="1" dirty="0">
                <a:solidFill>
                  <a:srgbClr val="FFFFFF"/>
                </a:solidFill>
                <a:latin typeface="Calibri" pitchFamily="34" charset="0"/>
                <a:ea typeface="Calibri" pitchFamily="34" charset="-122"/>
                <a:cs typeface="Calibri" pitchFamily="34" charset="-120"/>
              </a:rPr>
              <a:t>The insight: a control only protects you if it is sized to the real risk AND pointed at the right system.</a:t>
            </a:r>
            <a:endParaRPr lang="en-US" sz="1450" dirty="0"/>
          </a:p>
        </p:txBody>
      </p:sp>
      <p:sp>
        <p:nvSpPr>
          <p:cNvPr id="31" name="Text 29"/>
          <p:cNvSpPr/>
          <p:nvPr/>
        </p:nvSpPr>
        <p:spPr>
          <a:xfrm>
            <a:off x="914400" y="5870448"/>
            <a:ext cx="10332720" cy="274320"/>
          </a:xfrm>
          <a:prstGeom prst="rect">
            <a:avLst/>
          </a:prstGeom>
          <a:noFill/>
          <a:ln/>
        </p:spPr>
        <p:txBody>
          <a:bodyPr wrap="square" lIns="0" tIns="0" rIns="0" bIns="0" rtlCol="0" anchor="ctr"/>
          <a:lstStyle/>
          <a:p>
            <a:pPr indent="0" marL="0">
              <a:buNone/>
            </a:pPr>
            <a:r>
              <a:rPr lang="en-US" sz="1150" dirty="0">
                <a:solidFill>
                  <a:srgbClr val="CADCFC"/>
                </a:solidFill>
                <a:latin typeface="Calibri" pitchFamily="34" charset="0"/>
                <a:ea typeface="Calibri" pitchFamily="34" charset="-122"/>
                <a:cs typeface="Calibri" pitchFamily="34" charset="-120"/>
              </a:rPr>
              <a:t>I learned both halves the hard way. My budget was too high to fire in time, and every guardrail was watching the cloud that was billing me nothing.</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10896"/>
            <a:ext cx="11064240" cy="256032"/>
          </a:xfrm>
          <a:prstGeom prst="rect">
            <a:avLst/>
          </a:prstGeom>
          <a:noFill/>
          <a:ln/>
        </p:spPr>
        <p:txBody>
          <a:bodyPr wrap="square" lIns="0" tIns="0" rIns="0" bIns="0" rtlCol="0" anchor="ctr"/>
          <a:lstStyle/>
          <a:p>
            <a:pPr indent="0" marL="0">
              <a:buNone/>
            </a:pPr>
            <a:r>
              <a:rPr lang="en-US" sz="1100" b="1" spc="200" kern="0" dirty="0">
                <a:solidFill>
                  <a:srgbClr val="1C7293"/>
                </a:solidFill>
                <a:latin typeface="Calibri" pitchFamily="34" charset="0"/>
                <a:ea typeface="Calibri" pitchFamily="34" charset="-122"/>
                <a:cs typeface="Calibri" pitchFamily="34" charset="-120"/>
              </a:rPr>
              <a:t>SECTION 5, THE RUBRIC ASKS FOR THIS EXPLICITLY</a:t>
            </a:r>
            <a:endParaRPr lang="en-US" sz="1100" dirty="0"/>
          </a:p>
        </p:txBody>
      </p:sp>
      <p:sp>
        <p:nvSpPr>
          <p:cNvPr id="3" name="Text 1"/>
          <p:cNvSpPr/>
          <p:nvPr/>
        </p:nvSpPr>
        <p:spPr>
          <a:xfrm>
            <a:off x="548640" y="566928"/>
            <a:ext cx="11064240" cy="658368"/>
          </a:xfrm>
          <a:prstGeom prst="rect">
            <a:avLst/>
          </a:prstGeom>
          <a:noFill/>
          <a:ln/>
        </p:spPr>
        <p:txBody>
          <a:bodyPr wrap="square" lIns="0" tIns="0" rIns="0" bIns="0" rtlCol="0" anchor="ctr"/>
          <a:lstStyle/>
          <a:p>
            <a:pPr indent="0" marL="0">
              <a:buNone/>
            </a:pPr>
            <a:r>
              <a:rPr lang="en-US" sz="3400" b="1" dirty="0">
                <a:solidFill>
                  <a:srgbClr val="21295C"/>
                </a:solidFill>
                <a:latin typeface="Cambria" pitchFamily="34" charset="0"/>
                <a:ea typeface="Cambria" pitchFamily="34" charset="-122"/>
                <a:cs typeface="Cambria" pitchFamily="34" charset="-120"/>
              </a:rPr>
              <a:t>Constraints, and what I did about them</a:t>
            </a:r>
            <a:endParaRPr lang="en-US" sz="3400" dirty="0"/>
          </a:p>
        </p:txBody>
      </p:sp>
      <p:sp>
        <p:nvSpPr>
          <p:cNvPr id="4" name="Shape 2"/>
          <p:cNvSpPr/>
          <p:nvPr/>
        </p:nvSpPr>
        <p:spPr>
          <a:xfrm>
            <a:off x="640080" y="1536192"/>
            <a:ext cx="10881360" cy="1371600"/>
          </a:xfrm>
          <a:prstGeom prst="roundRect">
            <a:avLst>
              <a:gd name="adj" fmla="val 5333"/>
            </a:avLst>
          </a:prstGeom>
          <a:solidFill>
            <a:srgbClr val="F4F6FA"/>
          </a:solidFill>
          <a:ln w="12700">
            <a:solidFill>
              <a:srgbClr val="E2E7F0"/>
            </a:solidFill>
            <a:prstDash val="solid"/>
          </a:ln>
        </p:spPr>
      </p:sp>
      <p:sp>
        <p:nvSpPr>
          <p:cNvPr id="5" name="Text 3"/>
          <p:cNvSpPr/>
          <p:nvPr/>
        </p:nvSpPr>
        <p:spPr>
          <a:xfrm>
            <a:off x="914400" y="1664208"/>
            <a:ext cx="10332720" cy="292608"/>
          </a:xfrm>
          <a:prstGeom prst="rect">
            <a:avLst/>
          </a:prstGeom>
          <a:noFill/>
          <a:ln/>
        </p:spPr>
        <p:txBody>
          <a:bodyPr wrap="square" lIns="0" tIns="0" rIns="0" bIns="0" rtlCol="0" anchor="ctr"/>
          <a:lstStyle/>
          <a:p>
            <a:pPr indent="0" marL="0">
              <a:buNone/>
            </a:pPr>
            <a:r>
              <a:rPr lang="en-US" sz="1500" b="1" dirty="0">
                <a:solidFill>
                  <a:srgbClr val="21295C"/>
                </a:solidFill>
                <a:latin typeface="Calibri" pitchFamily="34" charset="0"/>
                <a:ea typeface="Calibri" pitchFamily="34" charset="-122"/>
                <a:cs typeface="Calibri" pitchFamily="34" charset="-120"/>
              </a:rPr>
              <a:t>AWS gives you only half a VPN</a:t>
            </a:r>
            <a:endParaRPr lang="en-US" sz="1500" dirty="0"/>
          </a:p>
        </p:txBody>
      </p:sp>
      <p:sp>
        <p:nvSpPr>
          <p:cNvPr id="6" name="Text 4"/>
          <p:cNvSpPr/>
          <p:nvPr/>
        </p:nvSpPr>
        <p:spPr>
          <a:xfrm>
            <a:off x="914400" y="1993392"/>
            <a:ext cx="5029200" cy="777240"/>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It supplies the Virtual Private Gateway and expects you to supply a real IPSec device at the other end. Our "on-prem" is a VPC. It has no such device.</a:t>
            </a:r>
            <a:endParaRPr lang="en-US" sz="1150" dirty="0"/>
          </a:p>
        </p:txBody>
      </p:sp>
      <p:sp>
        <p:nvSpPr>
          <p:cNvPr id="7" name="Shape 5"/>
          <p:cNvSpPr/>
          <p:nvPr/>
        </p:nvSpPr>
        <p:spPr>
          <a:xfrm>
            <a:off x="6172200" y="1956816"/>
            <a:ext cx="5074920" cy="749808"/>
          </a:xfrm>
          <a:prstGeom prst="roundRect">
            <a:avLst>
              <a:gd name="adj" fmla="val 7317"/>
            </a:avLst>
          </a:prstGeom>
          <a:solidFill>
            <a:srgbClr val="EAF4EE"/>
          </a:solidFill>
          <a:ln w="12700">
            <a:solidFill>
              <a:srgbClr val="333333"/>
            </a:solidFill>
            <a:prstDash val="solid"/>
          </a:ln>
        </p:spPr>
      </p:sp>
      <p:sp>
        <p:nvSpPr>
          <p:cNvPr id="8" name="Text 6"/>
          <p:cNvSpPr/>
          <p:nvPr/>
        </p:nvSpPr>
        <p:spPr>
          <a:xfrm>
            <a:off x="6355080" y="2011680"/>
            <a:ext cx="4709160" cy="182880"/>
          </a:xfrm>
          <a:prstGeom prst="rect">
            <a:avLst/>
          </a:prstGeom>
          <a:noFill/>
          <a:ln/>
        </p:spPr>
        <p:txBody>
          <a:bodyPr wrap="square" lIns="0" tIns="0" rIns="0" bIns="0" rtlCol="0" anchor="ctr"/>
          <a:lstStyle/>
          <a:p>
            <a:pPr indent="0" marL="0">
              <a:buNone/>
            </a:pPr>
            <a:r>
              <a:rPr lang="en-US" sz="900" b="1" spc="100" kern="0" dirty="0">
                <a:solidFill>
                  <a:srgbClr val="1E7A46"/>
                </a:solidFill>
                <a:latin typeface="Calibri" pitchFamily="34" charset="0"/>
                <a:ea typeface="Calibri" pitchFamily="34" charset="-122"/>
                <a:cs typeface="Calibri" pitchFamily="34" charset="-120"/>
              </a:rPr>
              <a:t>WORKAROUND</a:t>
            </a:r>
            <a:endParaRPr lang="en-US" sz="900" dirty="0"/>
          </a:p>
        </p:txBody>
      </p:sp>
      <p:sp>
        <p:nvSpPr>
          <p:cNvPr id="9" name="Text 7"/>
          <p:cNvSpPr/>
          <p:nvPr/>
        </p:nvSpPr>
        <p:spPr>
          <a:xfrm>
            <a:off x="6355080" y="2203704"/>
            <a:ext cx="4709160" cy="475488"/>
          </a:xfrm>
          <a:prstGeom prst="rect">
            <a:avLst/>
          </a:prstGeom>
          <a:noFill/>
          <a:ln/>
        </p:spPr>
        <p:txBody>
          <a:bodyPr wrap="square" lIns="0" tIns="0" rIns="0" bIns="0" rtlCol="0" anchor="t"/>
          <a:lstStyle/>
          <a:p>
            <a:pPr indent="0" marL="0">
              <a:buNone/>
            </a:pPr>
            <a:r>
              <a:rPr lang="en-US" sz="1050" dirty="0">
                <a:solidFill>
                  <a:srgbClr val="1B5233"/>
                </a:solidFill>
                <a:latin typeface="Calibri" pitchFamily="34" charset="0"/>
                <a:ea typeface="Calibri" pitchFamily="34" charset="-122"/>
                <a:cs typeface="Calibri" pitchFamily="34" charset="-120"/>
              </a:rPr>
              <a:t>Built one: an EC2 instance running strongSwan with an Elastic IP, registered as the Customer Gateway.</a:t>
            </a:r>
            <a:endParaRPr lang="en-US" sz="1050" dirty="0"/>
          </a:p>
        </p:txBody>
      </p:sp>
      <p:sp>
        <p:nvSpPr>
          <p:cNvPr id="10" name="Shape 8"/>
          <p:cNvSpPr/>
          <p:nvPr/>
        </p:nvSpPr>
        <p:spPr>
          <a:xfrm>
            <a:off x="640080" y="3017520"/>
            <a:ext cx="10881360" cy="1371600"/>
          </a:xfrm>
          <a:prstGeom prst="roundRect">
            <a:avLst>
              <a:gd name="adj" fmla="val 5333"/>
            </a:avLst>
          </a:prstGeom>
          <a:solidFill>
            <a:srgbClr val="F4F6FA"/>
          </a:solidFill>
          <a:ln w="12700">
            <a:solidFill>
              <a:srgbClr val="E2E7F0"/>
            </a:solidFill>
            <a:prstDash val="solid"/>
          </a:ln>
        </p:spPr>
      </p:sp>
      <p:sp>
        <p:nvSpPr>
          <p:cNvPr id="11" name="Text 9"/>
          <p:cNvSpPr/>
          <p:nvPr/>
        </p:nvSpPr>
        <p:spPr>
          <a:xfrm>
            <a:off x="914400" y="3145536"/>
            <a:ext cx="10332720" cy="292608"/>
          </a:xfrm>
          <a:prstGeom prst="rect">
            <a:avLst/>
          </a:prstGeom>
          <a:noFill/>
          <a:ln/>
        </p:spPr>
        <p:txBody>
          <a:bodyPr wrap="square" lIns="0" tIns="0" rIns="0" bIns="0" rtlCol="0" anchor="ctr"/>
          <a:lstStyle/>
          <a:p>
            <a:pPr indent="0" marL="0">
              <a:buNone/>
            </a:pPr>
            <a:r>
              <a:rPr lang="en-US" sz="1500" b="1" dirty="0">
                <a:solidFill>
                  <a:srgbClr val="21295C"/>
                </a:solidFill>
                <a:latin typeface="Calibri" pitchFamily="34" charset="0"/>
                <a:ea typeface="Calibri" pitchFamily="34" charset="-122"/>
                <a:cs typeface="Calibri" pitchFamily="34" charset="-120"/>
              </a:rPr>
              <a:t>The account blocked me from deleting anything</a:t>
            </a:r>
            <a:endParaRPr lang="en-US" sz="1500" dirty="0"/>
          </a:p>
        </p:txBody>
      </p:sp>
      <p:sp>
        <p:nvSpPr>
          <p:cNvPr id="12" name="Text 10"/>
          <p:cNvSpPr/>
          <p:nvPr/>
        </p:nvSpPr>
        <p:spPr>
          <a:xfrm>
            <a:off x="914400" y="3474720"/>
            <a:ext cx="5029200" cy="777240"/>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A guardrail policy denied the automation IAM and delete actions. A failed stack then wedged, because rollback deletes resources and deletion was denied.</a:t>
            </a:r>
            <a:endParaRPr lang="en-US" sz="1150" dirty="0"/>
          </a:p>
        </p:txBody>
      </p:sp>
      <p:sp>
        <p:nvSpPr>
          <p:cNvPr id="13" name="Shape 11"/>
          <p:cNvSpPr/>
          <p:nvPr/>
        </p:nvSpPr>
        <p:spPr>
          <a:xfrm>
            <a:off x="6172200" y="3438144"/>
            <a:ext cx="5074920" cy="749808"/>
          </a:xfrm>
          <a:prstGeom prst="roundRect">
            <a:avLst>
              <a:gd name="adj" fmla="val 7317"/>
            </a:avLst>
          </a:prstGeom>
          <a:solidFill>
            <a:srgbClr val="EAF4EE"/>
          </a:solidFill>
          <a:ln w="12700">
            <a:solidFill>
              <a:srgbClr val="333333"/>
            </a:solidFill>
            <a:prstDash val="solid"/>
          </a:ln>
        </p:spPr>
      </p:sp>
      <p:sp>
        <p:nvSpPr>
          <p:cNvPr id="14" name="Text 12"/>
          <p:cNvSpPr/>
          <p:nvPr/>
        </p:nvSpPr>
        <p:spPr>
          <a:xfrm>
            <a:off x="6355080" y="3493008"/>
            <a:ext cx="4709160" cy="182880"/>
          </a:xfrm>
          <a:prstGeom prst="rect">
            <a:avLst/>
          </a:prstGeom>
          <a:noFill/>
          <a:ln/>
        </p:spPr>
        <p:txBody>
          <a:bodyPr wrap="square" lIns="0" tIns="0" rIns="0" bIns="0" rtlCol="0" anchor="ctr"/>
          <a:lstStyle/>
          <a:p>
            <a:pPr indent="0" marL="0">
              <a:buNone/>
            </a:pPr>
            <a:r>
              <a:rPr lang="en-US" sz="900" b="1" spc="100" kern="0" dirty="0">
                <a:solidFill>
                  <a:srgbClr val="1E7A46"/>
                </a:solidFill>
                <a:latin typeface="Calibri" pitchFamily="34" charset="0"/>
                <a:ea typeface="Calibri" pitchFamily="34" charset="-122"/>
                <a:cs typeface="Calibri" pitchFamily="34" charset="-120"/>
              </a:rPr>
              <a:t>WORKAROUND</a:t>
            </a:r>
            <a:endParaRPr lang="en-US" sz="900" dirty="0"/>
          </a:p>
        </p:txBody>
      </p:sp>
      <p:sp>
        <p:nvSpPr>
          <p:cNvPr id="15" name="Text 13"/>
          <p:cNvSpPr/>
          <p:nvPr/>
        </p:nvSpPr>
        <p:spPr>
          <a:xfrm>
            <a:off x="6355080" y="3685032"/>
            <a:ext cx="4709160" cy="475488"/>
          </a:xfrm>
          <a:prstGeom prst="rect">
            <a:avLst/>
          </a:prstGeom>
          <a:noFill/>
          <a:ln/>
        </p:spPr>
        <p:txBody>
          <a:bodyPr wrap="square" lIns="0" tIns="0" rIns="0" bIns="0" rtlCol="0" anchor="t"/>
          <a:lstStyle/>
          <a:p>
            <a:pPr indent="0" marL="0">
              <a:buNone/>
            </a:pPr>
            <a:r>
              <a:rPr lang="en-US" sz="1050" dirty="0">
                <a:solidFill>
                  <a:srgbClr val="1B5233"/>
                </a:solidFill>
                <a:latin typeface="Calibri" pitchFamily="34" charset="0"/>
                <a:ea typeface="Calibri" pitchFamily="34" charset="-122"/>
                <a:cs typeface="Calibri" pitchFamily="34" charset="-120"/>
              </a:rPr>
              <a:t>Deployed everything with --on-failure DO_NOTHING so a failure leaves a clean stack, and split VPN #2 into its own stack to limit blast radius.</a:t>
            </a:r>
            <a:endParaRPr lang="en-US" sz="1050" dirty="0"/>
          </a:p>
        </p:txBody>
      </p:sp>
      <p:sp>
        <p:nvSpPr>
          <p:cNvPr id="16" name="Shape 14"/>
          <p:cNvSpPr/>
          <p:nvPr/>
        </p:nvSpPr>
        <p:spPr>
          <a:xfrm>
            <a:off x="640080" y="4498848"/>
            <a:ext cx="10881360" cy="1371600"/>
          </a:xfrm>
          <a:prstGeom prst="roundRect">
            <a:avLst>
              <a:gd name="adj" fmla="val 5333"/>
            </a:avLst>
          </a:prstGeom>
          <a:solidFill>
            <a:srgbClr val="F4F6FA"/>
          </a:solidFill>
          <a:ln w="12700">
            <a:solidFill>
              <a:srgbClr val="E2E7F0"/>
            </a:solidFill>
            <a:prstDash val="solid"/>
          </a:ln>
        </p:spPr>
      </p:sp>
      <p:sp>
        <p:nvSpPr>
          <p:cNvPr id="17" name="Text 15"/>
          <p:cNvSpPr/>
          <p:nvPr/>
        </p:nvSpPr>
        <p:spPr>
          <a:xfrm>
            <a:off x="914400" y="4626864"/>
            <a:ext cx="10332720" cy="292608"/>
          </a:xfrm>
          <a:prstGeom prst="rect">
            <a:avLst/>
          </a:prstGeom>
          <a:noFill/>
          <a:ln/>
        </p:spPr>
        <p:txBody>
          <a:bodyPr wrap="square" lIns="0" tIns="0" rIns="0" bIns="0" rtlCol="0" anchor="ctr"/>
          <a:lstStyle/>
          <a:p>
            <a:pPr indent="0" marL="0">
              <a:buNone/>
            </a:pPr>
            <a:r>
              <a:rPr lang="en-US" sz="1500" b="1" dirty="0">
                <a:solidFill>
                  <a:srgbClr val="21295C"/>
                </a:solidFill>
                <a:latin typeface="Calibri" pitchFamily="34" charset="0"/>
                <a:ea typeface="Calibri" pitchFamily="34" charset="-122"/>
                <a:cs typeface="Calibri" pitchFamily="34" charset="-120"/>
              </a:rPr>
              <a:t>Azure refused three VM sizes in a row</a:t>
            </a:r>
            <a:endParaRPr lang="en-US" sz="1500" dirty="0"/>
          </a:p>
        </p:txBody>
      </p:sp>
      <p:sp>
        <p:nvSpPr>
          <p:cNvPr id="18" name="Text 16"/>
          <p:cNvSpPr/>
          <p:nvPr/>
        </p:nvSpPr>
        <p:spPr>
          <a:xfrm>
            <a:off x="914400" y="4956048"/>
            <a:ext cx="5029200" cy="777240"/>
          </a:xfrm>
          <a:prstGeom prst="rect">
            <a:avLst/>
          </a:prstGeom>
          <a:noFill/>
          <a:ln/>
        </p:spPr>
        <p:txBody>
          <a:bodyPr wrap="square" lIns="0" tIns="0" rIns="0" bIns="0" rtlCol="0" anchor="t"/>
          <a:lstStyle/>
          <a:p>
            <a:pPr indent="0" marL="0">
              <a:buNone/>
            </a:pPr>
            <a:r>
              <a:rPr lang="en-US" sz="1150" dirty="0">
                <a:solidFill>
                  <a:srgbClr val="5A6478"/>
                </a:solidFill>
                <a:latin typeface="Calibri" pitchFamily="34" charset="0"/>
                <a:ea typeface="Calibri" pitchFamily="34" charset="-122"/>
                <a:cs typeface="Calibri" pitchFamily="34" charset="-120"/>
              </a:rPr>
              <a:t>Availability and quota are two separate gates. The subscription had zero cores granted for the family we wanted.</a:t>
            </a:r>
            <a:endParaRPr lang="en-US" sz="1150" dirty="0"/>
          </a:p>
        </p:txBody>
      </p:sp>
      <p:sp>
        <p:nvSpPr>
          <p:cNvPr id="19" name="Shape 17"/>
          <p:cNvSpPr/>
          <p:nvPr/>
        </p:nvSpPr>
        <p:spPr>
          <a:xfrm>
            <a:off x="6172200" y="4919472"/>
            <a:ext cx="5074920" cy="749808"/>
          </a:xfrm>
          <a:prstGeom prst="roundRect">
            <a:avLst>
              <a:gd name="adj" fmla="val 7317"/>
            </a:avLst>
          </a:prstGeom>
          <a:solidFill>
            <a:srgbClr val="EAF4EE"/>
          </a:solidFill>
          <a:ln w="12700">
            <a:solidFill>
              <a:srgbClr val="333333"/>
            </a:solidFill>
            <a:prstDash val="solid"/>
          </a:ln>
        </p:spPr>
      </p:sp>
      <p:sp>
        <p:nvSpPr>
          <p:cNvPr id="20" name="Text 18"/>
          <p:cNvSpPr/>
          <p:nvPr/>
        </p:nvSpPr>
        <p:spPr>
          <a:xfrm>
            <a:off x="6355080" y="4974336"/>
            <a:ext cx="4709160" cy="182880"/>
          </a:xfrm>
          <a:prstGeom prst="rect">
            <a:avLst/>
          </a:prstGeom>
          <a:noFill/>
          <a:ln/>
        </p:spPr>
        <p:txBody>
          <a:bodyPr wrap="square" lIns="0" tIns="0" rIns="0" bIns="0" rtlCol="0" anchor="ctr"/>
          <a:lstStyle/>
          <a:p>
            <a:pPr indent="0" marL="0">
              <a:buNone/>
            </a:pPr>
            <a:r>
              <a:rPr lang="en-US" sz="900" b="1" spc="100" kern="0" dirty="0">
                <a:solidFill>
                  <a:srgbClr val="1E7A46"/>
                </a:solidFill>
                <a:latin typeface="Calibri" pitchFamily="34" charset="0"/>
                <a:ea typeface="Calibri" pitchFamily="34" charset="-122"/>
                <a:cs typeface="Calibri" pitchFamily="34" charset="-120"/>
              </a:rPr>
              <a:t>WORKAROUND</a:t>
            </a:r>
            <a:endParaRPr lang="en-US" sz="900" dirty="0"/>
          </a:p>
        </p:txBody>
      </p:sp>
      <p:sp>
        <p:nvSpPr>
          <p:cNvPr id="21" name="Text 19"/>
          <p:cNvSpPr/>
          <p:nvPr/>
        </p:nvSpPr>
        <p:spPr>
          <a:xfrm>
            <a:off x="6355080" y="5166360"/>
            <a:ext cx="4709160" cy="475488"/>
          </a:xfrm>
          <a:prstGeom prst="rect">
            <a:avLst/>
          </a:prstGeom>
          <a:noFill/>
          <a:ln/>
        </p:spPr>
        <p:txBody>
          <a:bodyPr wrap="square" lIns="0" tIns="0" rIns="0" bIns="0" rtlCol="0" anchor="t"/>
          <a:lstStyle/>
          <a:p>
            <a:pPr indent="0" marL="0">
              <a:buNone/>
            </a:pPr>
            <a:r>
              <a:rPr lang="en-US" sz="1050" dirty="0">
                <a:solidFill>
                  <a:srgbClr val="1B5233"/>
                </a:solidFill>
                <a:latin typeface="Calibri" pitchFamily="34" charset="0"/>
                <a:ea typeface="Calibri" pitchFamily="34" charset="-122"/>
                <a:cs typeface="Calibri" pitchFamily="34" charset="-120"/>
              </a:rPr>
              <a:t>Stopped guessing and read the quota directly. One command showed which family had headroom; that size deployed first time.</a:t>
            </a:r>
            <a:endParaRPr lang="en-US" sz="1050" dirty="0"/>
          </a:p>
        </p:txBody>
      </p:sp>
      <p:sp>
        <p:nvSpPr>
          <p:cNvPr id="22" name="Text 20"/>
          <p:cNvSpPr/>
          <p:nvPr/>
        </p:nvSpPr>
        <p:spPr>
          <a:xfrm>
            <a:off x="640080" y="5943600"/>
            <a:ext cx="10881360" cy="292608"/>
          </a:xfrm>
          <a:prstGeom prst="rect">
            <a:avLst/>
          </a:prstGeom>
          <a:noFill/>
          <a:ln/>
        </p:spPr>
        <p:txBody>
          <a:bodyPr wrap="square" lIns="0" tIns="0" rIns="0" bIns="0" rtlCol="0" anchor="ctr"/>
          <a:lstStyle/>
          <a:p>
            <a:pPr indent="0" marL="0">
              <a:buNone/>
            </a:pPr>
            <a:r>
              <a:rPr lang="en-US" sz="1200" i="1" dirty="0">
                <a:solidFill>
                  <a:srgbClr val="5A6478"/>
                </a:solidFill>
                <a:latin typeface="Calibri" pitchFamily="34" charset="0"/>
                <a:ea typeface="Calibri" pitchFamily="34" charset="-122"/>
                <a:cs typeface="Calibri" pitchFamily="34" charset="-120"/>
              </a:rPr>
              <a:t>Nine distinct problems are documented in section 6 of the report. These are the three that changed how I worked.</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21295C"/>
        </a:solidFill>
      </p:bgPr>
    </p:bg>
    <p:spTree>
      <p:nvGrpSpPr>
        <p:cNvPr id="1" name=""/>
        <p:cNvGrpSpPr/>
        <p:nvPr/>
      </p:nvGrpSpPr>
      <p:grpSpPr>
        <a:xfrm>
          <a:off x="0" y="0"/>
          <a:ext cx="0" cy="0"/>
          <a:chOff x="0" y="0"/>
          <a:chExt cx="0" cy="0"/>
        </a:xfrm>
      </p:grpSpPr>
      <p:sp>
        <p:nvSpPr>
          <p:cNvPr id="2" name="Shape 0"/>
          <p:cNvSpPr/>
          <p:nvPr/>
        </p:nvSpPr>
        <p:spPr>
          <a:xfrm>
            <a:off x="-1463040" y="4206240"/>
            <a:ext cx="4206240" cy="4206240"/>
          </a:xfrm>
          <a:prstGeom prst="ellipse">
            <a:avLst/>
          </a:prstGeom>
          <a:solidFill>
            <a:srgbClr val="065A82"/>
          </a:solidFill>
          <a:ln w="12700">
            <a:solidFill>
              <a:srgbClr val="333333"/>
            </a:solidFill>
            <a:prstDash val="solid"/>
          </a:ln>
        </p:spPr>
      </p:sp>
      <p:sp>
        <p:nvSpPr>
          <p:cNvPr id="3" name="Text 1"/>
          <p:cNvSpPr/>
          <p:nvPr/>
        </p:nvSpPr>
        <p:spPr>
          <a:xfrm>
            <a:off x="731520" y="822960"/>
            <a:ext cx="10698480" cy="274320"/>
          </a:xfrm>
          <a:prstGeom prst="rect">
            <a:avLst/>
          </a:prstGeom>
          <a:noFill/>
          <a:ln/>
        </p:spPr>
        <p:txBody>
          <a:bodyPr wrap="square" lIns="0" tIns="0" rIns="0" bIns="0" rtlCol="0" anchor="ctr"/>
          <a:lstStyle/>
          <a:p>
            <a:pPr indent="0" marL="0">
              <a:buNone/>
            </a:pPr>
            <a:r>
              <a:rPr lang="en-US" sz="1100" b="1" spc="200" kern="0" dirty="0">
                <a:solidFill>
                  <a:srgbClr val="8FA3C8"/>
                </a:solidFill>
                <a:latin typeface="Calibri" pitchFamily="34" charset="0"/>
                <a:ea typeface="Calibri" pitchFamily="34" charset="-122"/>
                <a:cs typeface="Calibri" pitchFamily="34" charset="-120"/>
              </a:rPr>
              <a:t>SECTION 6, THE FINDING I DID NOT EXPECT</a:t>
            </a:r>
            <a:endParaRPr lang="en-US" sz="1100" dirty="0"/>
          </a:p>
        </p:txBody>
      </p:sp>
      <p:sp>
        <p:nvSpPr>
          <p:cNvPr id="4" name="Text 2"/>
          <p:cNvSpPr/>
          <p:nvPr/>
        </p:nvSpPr>
        <p:spPr>
          <a:xfrm>
            <a:off x="731520" y="1234440"/>
            <a:ext cx="10698480" cy="1188720"/>
          </a:xfrm>
          <a:prstGeom prst="rect">
            <a:avLst/>
          </a:prstGeom>
          <a:noFill/>
          <a:ln/>
        </p:spPr>
        <p:txBody>
          <a:bodyPr wrap="square" lIns="0" tIns="0" rIns="0" bIns="0" rtlCol="0" anchor="ctr"/>
          <a:lstStyle/>
          <a:p>
            <a:pPr indent="0" marL="0">
              <a:buNone/>
            </a:pPr>
            <a:r>
              <a:rPr lang="en-US" sz="3400" b="1" dirty="0">
                <a:solidFill>
                  <a:srgbClr val="FFFFFF"/>
                </a:solidFill>
                <a:latin typeface="Cambria" pitchFamily="34" charset="0"/>
                <a:ea typeface="Cambria" pitchFamily="34" charset="-122"/>
                <a:cs typeface="Cambria" pitchFamily="34" charset="-120"/>
              </a:rPr>
              <a:t>Both tunnels work.</a:t>
            </a:r>
            <a:endParaRPr lang="en-US" sz="3400" dirty="0"/>
          </a:p>
          <a:p>
            <a:pPr indent="0" marL="0">
              <a:buNone/>
            </a:pPr>
            <a:r>
              <a:rPr lang="en-US" sz="3400" b="1" dirty="0">
                <a:solidFill>
                  <a:srgbClr val="FFFFFF"/>
                </a:solidFill>
                <a:latin typeface="Cambria" pitchFamily="34" charset="0"/>
                <a:ea typeface="Cambria" pitchFamily="34" charset="-122"/>
                <a:cs typeface="Cambria" pitchFamily="34" charset="-120"/>
              </a:rPr>
              <a:t>On-prem still cannot reach Azure.</a:t>
            </a:r>
            <a:endParaRPr lang="en-US" sz="3400" dirty="0"/>
          </a:p>
        </p:txBody>
      </p:sp>
      <p:sp>
        <p:nvSpPr>
          <p:cNvPr id="5" name="Text 3"/>
          <p:cNvSpPr/>
          <p:nvPr/>
        </p:nvSpPr>
        <p:spPr>
          <a:xfrm>
            <a:off x="731520" y="2514600"/>
            <a:ext cx="7315200" cy="365760"/>
          </a:xfrm>
          <a:prstGeom prst="rect">
            <a:avLst/>
          </a:prstGeom>
          <a:noFill/>
          <a:ln/>
        </p:spPr>
        <p:txBody>
          <a:bodyPr wrap="square" lIns="0" tIns="0" rIns="0" bIns="0" rtlCol="0" anchor="ctr"/>
          <a:lstStyle/>
          <a:p>
            <a:pPr indent="0" marL="0">
              <a:buNone/>
            </a:pPr>
            <a:r>
              <a:rPr lang="en-US" sz="1500" dirty="0">
                <a:solidFill>
                  <a:srgbClr val="F0A868"/>
                </a:solidFill>
                <a:latin typeface="Courier New" pitchFamily="34" charset="0"/>
                <a:ea typeface="Courier New" pitchFamily="34" charset="-122"/>
                <a:cs typeface="Courier New" pitchFamily="34" charset="-120"/>
              </a:rPr>
              <a:t>2 packets transmitted, 0 received, 100% packet loss</a:t>
            </a:r>
            <a:endParaRPr lang="en-US" sz="1500" dirty="0"/>
          </a:p>
        </p:txBody>
      </p:sp>
      <p:sp>
        <p:nvSpPr>
          <p:cNvPr id="6" name="Text 4"/>
          <p:cNvSpPr/>
          <p:nvPr/>
        </p:nvSpPr>
        <p:spPr>
          <a:xfrm>
            <a:off x="731520" y="3108960"/>
            <a:ext cx="10698480" cy="365760"/>
          </a:xfrm>
          <a:prstGeom prst="rect">
            <a:avLst/>
          </a:prstGeom>
          <a:noFill/>
          <a:ln/>
        </p:spPr>
        <p:txBody>
          <a:bodyPr wrap="square" lIns="0" tIns="0" rIns="0" bIns="0" rtlCol="0" anchor="ctr"/>
          <a:lstStyle/>
          <a:p>
            <a:pPr indent="0" marL="0">
              <a:buNone/>
            </a:pPr>
            <a:r>
              <a:rPr lang="en-US" sz="1900" b="1" dirty="0">
                <a:solidFill>
                  <a:srgbClr val="CADCFC"/>
                </a:solidFill>
                <a:latin typeface="Calibri" pitchFamily="34" charset="0"/>
                <a:ea typeface="Calibri" pitchFamily="34" charset="-122"/>
                <a:cs typeface="Calibri" pitchFamily="34" charset="-120"/>
              </a:rPr>
              <a:t>This is correct behaviour, not a fault.</a:t>
            </a:r>
            <a:endParaRPr lang="en-US" sz="1900" dirty="0"/>
          </a:p>
        </p:txBody>
      </p:sp>
      <p:sp>
        <p:nvSpPr>
          <p:cNvPr id="7" name="Text 5"/>
          <p:cNvSpPr/>
          <p:nvPr/>
        </p:nvSpPr>
        <p:spPr>
          <a:xfrm>
            <a:off x="731520" y="3566160"/>
            <a:ext cx="10424160" cy="822960"/>
          </a:xfrm>
          <a:prstGeom prst="rect">
            <a:avLst/>
          </a:prstGeom>
          <a:noFill/>
          <a:ln/>
        </p:spPr>
        <p:txBody>
          <a:bodyPr wrap="square" lIns="0" tIns="0" rIns="0" bIns="0" rtlCol="0" anchor="ctr"/>
          <a:lstStyle/>
          <a:p>
            <a:pPr indent="0" marL="0">
              <a:buNone/>
            </a:pPr>
            <a:r>
              <a:rPr lang="en-US" sz="1400" dirty="0">
                <a:solidFill>
                  <a:srgbClr val="D8E2F5"/>
                </a:solidFill>
                <a:latin typeface="Calibri" pitchFamily="34" charset="0"/>
                <a:ea typeface="Calibri" pitchFamily="34" charset="-122"/>
                <a:cs typeface="Calibri" pitchFamily="34" charset="-120"/>
              </a:rPr>
              <a:t>An AWS Virtual Private Gateway does not perform transitive routing between two VPN connections. Traffic arriving on one tunnel is not re-forwarded out of the other. The topology is hub-and-spoke: each spoke reaches the hub, and only the hub.</a:t>
            </a:r>
            <a:endParaRPr lang="en-US" sz="1400" dirty="0"/>
          </a:p>
        </p:txBody>
      </p:sp>
      <p:sp>
        <p:nvSpPr>
          <p:cNvPr id="8" name="Shape 6"/>
          <p:cNvSpPr/>
          <p:nvPr/>
        </p:nvSpPr>
        <p:spPr>
          <a:xfrm>
            <a:off x="731520" y="4572000"/>
            <a:ext cx="5120640" cy="1371600"/>
          </a:xfrm>
          <a:prstGeom prst="roundRect">
            <a:avLst>
              <a:gd name="adj" fmla="val 5333"/>
            </a:avLst>
          </a:prstGeom>
          <a:solidFill>
            <a:srgbClr val="2B3570"/>
          </a:solidFill>
          <a:ln w="12700">
            <a:solidFill>
              <a:srgbClr val="E2E7F0"/>
            </a:solidFill>
            <a:prstDash val="solid"/>
          </a:ln>
        </p:spPr>
      </p:sp>
      <p:sp>
        <p:nvSpPr>
          <p:cNvPr id="9" name="Text 7"/>
          <p:cNvSpPr/>
          <p:nvPr/>
        </p:nvSpPr>
        <p:spPr>
          <a:xfrm>
            <a:off x="960120" y="4718304"/>
            <a:ext cx="4663440" cy="274320"/>
          </a:xfrm>
          <a:prstGeom prst="rect">
            <a:avLst/>
          </a:prstGeom>
          <a:noFill/>
          <a:ln/>
        </p:spPr>
        <p:txBody>
          <a:bodyPr wrap="square" lIns="0" tIns="0" rIns="0" bIns="0" rtlCol="0" anchor="ctr"/>
          <a:lstStyle/>
          <a:p>
            <a:pPr indent="0" marL="0">
              <a:buNone/>
            </a:pPr>
            <a:r>
              <a:rPr lang="en-US" sz="1100" b="1" spc="100" kern="0" dirty="0">
                <a:solidFill>
                  <a:srgbClr val="8FD3C8"/>
                </a:solidFill>
                <a:latin typeface="Calibri" pitchFamily="34" charset="0"/>
                <a:ea typeface="Calibri" pitchFamily="34" charset="-122"/>
                <a:cs typeface="Calibri" pitchFamily="34" charset="-120"/>
              </a:rPr>
              <a:t>Why this matters</a:t>
            </a:r>
            <a:endParaRPr lang="en-US" sz="1100" dirty="0"/>
          </a:p>
        </p:txBody>
      </p:sp>
      <p:sp>
        <p:nvSpPr>
          <p:cNvPr id="10" name="Text 8"/>
          <p:cNvSpPr/>
          <p:nvPr/>
        </p:nvSpPr>
        <p:spPr>
          <a:xfrm>
            <a:off x="960120" y="4992624"/>
            <a:ext cx="4663440" cy="777240"/>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I tested it deliberately. Knowing the boundary of your own architecture is part of understanding it.</a:t>
            </a:r>
            <a:endParaRPr lang="en-US" sz="1250" dirty="0"/>
          </a:p>
        </p:txBody>
      </p:sp>
      <p:sp>
        <p:nvSpPr>
          <p:cNvPr id="11" name="Shape 9"/>
          <p:cNvSpPr/>
          <p:nvPr/>
        </p:nvSpPr>
        <p:spPr>
          <a:xfrm>
            <a:off x="6263640" y="4572000"/>
            <a:ext cx="5166360" cy="1371600"/>
          </a:xfrm>
          <a:prstGeom prst="roundRect">
            <a:avLst>
              <a:gd name="adj" fmla="val 5333"/>
            </a:avLst>
          </a:prstGeom>
          <a:solidFill>
            <a:srgbClr val="2B3570"/>
          </a:solidFill>
          <a:ln w="12700">
            <a:solidFill>
              <a:srgbClr val="E2E7F0"/>
            </a:solidFill>
            <a:prstDash val="solid"/>
          </a:ln>
        </p:spPr>
      </p:sp>
      <p:sp>
        <p:nvSpPr>
          <p:cNvPr id="12" name="Text 10"/>
          <p:cNvSpPr/>
          <p:nvPr/>
        </p:nvSpPr>
        <p:spPr>
          <a:xfrm>
            <a:off x="6492240" y="4718304"/>
            <a:ext cx="4709160" cy="274320"/>
          </a:xfrm>
          <a:prstGeom prst="rect">
            <a:avLst/>
          </a:prstGeom>
          <a:noFill/>
          <a:ln/>
        </p:spPr>
        <p:txBody>
          <a:bodyPr wrap="square" lIns="0" tIns="0" rIns="0" bIns="0" rtlCol="0" anchor="ctr"/>
          <a:lstStyle/>
          <a:p>
            <a:pPr indent="0" marL="0">
              <a:buNone/>
            </a:pPr>
            <a:r>
              <a:rPr lang="en-US" sz="1100" b="1" spc="100" kern="0" dirty="0">
                <a:solidFill>
                  <a:srgbClr val="8FD3C8"/>
                </a:solidFill>
                <a:latin typeface="Calibri" pitchFamily="34" charset="0"/>
                <a:ea typeface="Calibri" pitchFamily="34" charset="-122"/>
                <a:cs typeface="Calibri" pitchFamily="34" charset="-120"/>
              </a:rPr>
              <a:t>If it were required</a:t>
            </a:r>
            <a:endParaRPr lang="en-US" sz="1100" dirty="0"/>
          </a:p>
        </p:txBody>
      </p:sp>
      <p:sp>
        <p:nvSpPr>
          <p:cNvPr id="13" name="Text 11"/>
          <p:cNvSpPr/>
          <p:nvPr/>
        </p:nvSpPr>
        <p:spPr>
          <a:xfrm>
            <a:off x="6492240" y="4992624"/>
            <a:ext cx="4709160" cy="822960"/>
          </a:xfrm>
          <a:prstGeom prst="rect">
            <a:avLst/>
          </a:prstGeom>
          <a:noFill/>
          <a:ln/>
        </p:spPr>
        <p:txBody>
          <a:bodyPr wrap="square" lIns="0" tIns="0" rIns="0" bIns="0" rtlCol="0" anchor="ctr"/>
          <a:lstStyle/>
          <a:p>
            <a:pPr indent="0" marL="0">
              <a:buNone/>
            </a:pPr>
            <a:r>
              <a:rPr lang="en-US" sz="1250" dirty="0">
                <a:solidFill>
                  <a:srgbClr val="CADCFC"/>
                </a:solidFill>
                <a:latin typeface="Calibri" pitchFamily="34" charset="0"/>
                <a:ea typeface="Calibri" pitchFamily="34" charset="-122"/>
                <a:cs typeface="Calibri" pitchFamily="34" charset="-120"/>
              </a:rPr>
              <a:t>Replace the Virtual Private Gateway with an AWS Transit Gateway, which does support transitive routing, but at higher hourly and per-attachment cost. The brief does not require it.</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EG334S. Delivery, Security and Cost Monitoring</dc:title>
  <dc:subject>PptxGenJS Presentation</dc:subject>
  <dc:creator>Bernard Tay</dc:creator>
  <cp:lastModifiedBy>Bernard Tay</cp:lastModifiedBy>
  <cp:revision>1</cp:revision>
  <dcterms:created xsi:type="dcterms:W3CDTF">2026-07-25T09:14:36Z</dcterms:created>
  <dcterms:modified xsi:type="dcterms:W3CDTF">2026-07-25T09:14:36Z</dcterms:modified>
</cp:coreProperties>
</file>