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87f5d570a6144f1" /><Relationship Type="http://schemas.openxmlformats.org/officeDocument/2006/relationships/extended-properties" Target="/docProps/app.xml" Id="R35099a9449ae47c3" /><Relationship Type="http://schemas.openxmlformats.org/officeDocument/2006/relationships/officeDocument" Target="/ppt/presentation.xml" Id="Rdc9f29b75f564189" /></Relationships>
</file>

<file path=ppt/presentation.xml><?xml version="1.0" encoding="utf-8"?>
<p:presentation xmlns:p="http://schemas.openxmlformats.org/presentationml/2006/main">
  <p:sldMasterIdLst>
    <p:sldMasterId xmlns:r="http://schemas.openxmlformats.org/officeDocument/2006/relationships" id="2147483648" r:id="Rc997921574d44ad9"/>
  </p:sldMasterIdLst>
  <p:notesMasterIdLst>
    <p:notesMasterId xmlns:r="http://schemas.openxmlformats.org/officeDocument/2006/relationships" r:id="R8c57a24b42b744ac"/>
  </p:notesMasterIdLst>
  <p:sldIdLst>
    <p:sldId xmlns:r="http://schemas.openxmlformats.org/officeDocument/2006/relationships" id="256" r:id="Rf4075bf6bbdf4476"/>
    <p:sldId xmlns:r="http://schemas.openxmlformats.org/officeDocument/2006/relationships" id="257" r:id="R9211441225474f5d"/>
    <p:sldId xmlns:r="http://schemas.openxmlformats.org/officeDocument/2006/relationships" id="258" r:id="Rab67625db29a4b19"/>
    <p:sldId xmlns:r="http://schemas.openxmlformats.org/officeDocument/2006/relationships" id="259" r:id="R94af8c4d2e7a4224"/>
    <p:sldId xmlns:r="http://schemas.openxmlformats.org/officeDocument/2006/relationships" id="260" r:id="R3a2c9d8f300f4782"/>
    <p:sldId xmlns:r="http://schemas.openxmlformats.org/officeDocument/2006/relationships" id="261" r:id="R23b4aade465b4bda"/>
    <p:sldId xmlns:r="http://schemas.openxmlformats.org/officeDocument/2006/relationships" id="262" r:id="R7c28ebda17d8426f"/>
    <p:sldId xmlns:r="http://schemas.openxmlformats.org/officeDocument/2006/relationships" id="263" r:id="R50985c4ff6ef44ec"/>
    <p:sldId xmlns:r="http://schemas.openxmlformats.org/officeDocument/2006/relationships" id="264" r:id="R9708d6ec0c3040d5"/>
    <p:sldId xmlns:r="http://schemas.openxmlformats.org/officeDocument/2006/relationships" id="265" r:id="Rf92edb6983b24acf"/>
    <p:sldId xmlns:r="http://schemas.openxmlformats.org/officeDocument/2006/relationships" id="266" r:id="R80b15a4eef334c45"/>
    <p:sldId xmlns:r="http://schemas.openxmlformats.org/officeDocument/2006/relationships" id="267" r:id="Rb3ed9fdc206e49ea"/>
    <p:sldId xmlns:r="http://schemas.openxmlformats.org/officeDocument/2006/relationships" id="268" r:id="R981dca2c68514942"/>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snapToObjects="1">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theme" Target="/ppt/theme/theme1.xml" Id="Reced41a03de54479" /><Relationship Type="http://schemas.openxmlformats.org/officeDocument/2006/relationships/slideMaster" Target="/ppt/slideMasters/slideMaster1.xml" Id="Rc997921574d44ad9" /><Relationship Type="http://schemas.openxmlformats.org/officeDocument/2006/relationships/notesMaster" Target="/ppt/notesMasters/notesMaster1.xml" Id="R8c57a24b42b744ac" /><Relationship Type="http://schemas.openxmlformats.org/officeDocument/2006/relationships/presProps" Target="/ppt/presProps.xml" Id="Re635440503624716" /><Relationship Type="http://schemas.openxmlformats.org/officeDocument/2006/relationships/viewProps" Target="/ppt/viewProps.xml" Id="R4178219f8ece41be" /><Relationship Type="http://schemas.openxmlformats.org/officeDocument/2006/relationships/tableStyles" Target="/ppt/tableStyles.xml" Id="Rdadeecd505ca46fd" /><Relationship Type="http://schemas.openxmlformats.org/officeDocument/2006/relationships/slide" Target="/ppt/slides/slide1.xml" Id="Rf4075bf6bbdf4476" /><Relationship Type="http://schemas.openxmlformats.org/officeDocument/2006/relationships/slide" Target="/ppt/slides/slide2.xml" Id="R9211441225474f5d" /><Relationship Type="http://schemas.openxmlformats.org/officeDocument/2006/relationships/slide" Target="/ppt/slides/slide3.xml" Id="Rab67625db29a4b19" /><Relationship Type="http://schemas.openxmlformats.org/officeDocument/2006/relationships/slide" Target="/ppt/slides/slide4.xml" Id="R94af8c4d2e7a4224" /><Relationship Type="http://schemas.openxmlformats.org/officeDocument/2006/relationships/slide" Target="/ppt/slides/slide5.xml" Id="R3a2c9d8f300f4782" /><Relationship Type="http://schemas.openxmlformats.org/officeDocument/2006/relationships/slide" Target="/ppt/slides/slide6.xml" Id="R23b4aade465b4bda" /><Relationship Type="http://schemas.openxmlformats.org/officeDocument/2006/relationships/slide" Target="/ppt/slides/slide7.xml" Id="R7c28ebda17d8426f" /><Relationship Type="http://schemas.openxmlformats.org/officeDocument/2006/relationships/slide" Target="/ppt/slides/slide8.xml" Id="R50985c4ff6ef44ec" /><Relationship Type="http://schemas.openxmlformats.org/officeDocument/2006/relationships/slide" Target="/ppt/slides/slide9.xml" Id="R9708d6ec0c3040d5" /><Relationship Type="http://schemas.openxmlformats.org/officeDocument/2006/relationships/slide" Target="/ppt/slides/slide10.xml" Id="Rf92edb6983b24acf" /><Relationship Type="http://schemas.openxmlformats.org/officeDocument/2006/relationships/slide" Target="/ppt/slides/slide11.xml" Id="R80b15a4eef334c45" /><Relationship Type="http://schemas.openxmlformats.org/officeDocument/2006/relationships/slide" Target="/ppt/slides/slide12.xml" Id="Rb3ed9fdc206e49ea" /><Relationship Type="http://schemas.openxmlformats.org/officeDocument/2006/relationships/slide" Target="/ppt/slides/slide13.xml" Id="R981dca2c6851494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8cdffeae90944e4"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58009ed02a64936" /><Relationship Type="http://schemas.openxmlformats.org/officeDocument/2006/relationships/notesMaster" Target="/ppt/notesMasters/notesMaster1.xml" Id="Ra69544ff72f744c0"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fdd43487c3d64b17" /><Relationship Type="http://schemas.openxmlformats.org/officeDocument/2006/relationships/notesMaster" Target="/ppt/notesMasters/notesMaster1.xml" Id="R03aa8ebe3023430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b0bf8dfc178f446a" /><Relationship Type="http://schemas.openxmlformats.org/officeDocument/2006/relationships/notesMaster" Target="/ppt/notesMasters/notesMaster1.xml" Id="R782b7ed8a5b14105"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1d515da42f0e4396" /><Relationship Type="http://schemas.openxmlformats.org/officeDocument/2006/relationships/notesMaster" Target="/ppt/notesMasters/notesMaster1.xml" Id="R2f9d89f741ca4430"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b2b7865ad0814daa" /><Relationship Type="http://schemas.openxmlformats.org/officeDocument/2006/relationships/notesMaster" Target="/ppt/notesMasters/notesMaster1.xml" Id="R4118f3116d734eef" /></Relationships>
</file>

<file path=ppt/notesSlides/_rels/notesSlide2.xml.rels>&#65279;<?xml version="1.0" encoding="utf-8"?><Relationships xmlns="http://schemas.openxmlformats.org/package/2006/relationships"><Relationship Type="http://schemas.openxmlformats.org/officeDocument/2006/relationships/slide" Target="/ppt/slides/slide2.xml" Id="R7ebbc89238854304" /><Relationship Type="http://schemas.openxmlformats.org/officeDocument/2006/relationships/notesMaster" Target="/ppt/notesMasters/notesMaster1.xml" Id="R3c025219a6cc4019" /></Relationships>
</file>

<file path=ppt/notesSlides/_rels/notesSlide3.xml.rels>&#65279;<?xml version="1.0" encoding="utf-8"?><Relationships xmlns="http://schemas.openxmlformats.org/package/2006/relationships"><Relationship Type="http://schemas.openxmlformats.org/officeDocument/2006/relationships/slide" Target="/ppt/slides/slide3.xml" Id="R561af82929ea4322" /><Relationship Type="http://schemas.openxmlformats.org/officeDocument/2006/relationships/notesMaster" Target="/ppt/notesMasters/notesMaster1.xml" Id="R8457ff9436f34839" /></Relationships>
</file>

<file path=ppt/notesSlides/_rels/notesSlide4.xml.rels>&#65279;<?xml version="1.0" encoding="utf-8"?><Relationships xmlns="http://schemas.openxmlformats.org/package/2006/relationships"><Relationship Type="http://schemas.openxmlformats.org/officeDocument/2006/relationships/slide" Target="/ppt/slides/slide4.xml" Id="R617ca2694ae14fce" /><Relationship Type="http://schemas.openxmlformats.org/officeDocument/2006/relationships/notesMaster" Target="/ppt/notesMasters/notesMaster1.xml" Id="R180736adbbcd4693" /></Relationships>
</file>

<file path=ppt/notesSlides/_rels/notesSlide5.xml.rels>&#65279;<?xml version="1.0" encoding="utf-8"?><Relationships xmlns="http://schemas.openxmlformats.org/package/2006/relationships"><Relationship Type="http://schemas.openxmlformats.org/officeDocument/2006/relationships/slide" Target="/ppt/slides/slide5.xml" Id="R924720297345475a" /><Relationship Type="http://schemas.openxmlformats.org/officeDocument/2006/relationships/notesMaster" Target="/ppt/notesMasters/notesMaster1.xml" Id="R0388f3b7a4e945e9" /></Relationships>
</file>

<file path=ppt/notesSlides/_rels/notesSlide6.xml.rels>&#65279;<?xml version="1.0" encoding="utf-8"?><Relationships xmlns="http://schemas.openxmlformats.org/package/2006/relationships"><Relationship Type="http://schemas.openxmlformats.org/officeDocument/2006/relationships/slide" Target="/ppt/slides/slide6.xml" Id="Rbc808bea691e4cc0" /><Relationship Type="http://schemas.openxmlformats.org/officeDocument/2006/relationships/notesMaster" Target="/ppt/notesMasters/notesMaster1.xml" Id="Rbbffae3a29214ecc" /></Relationships>
</file>

<file path=ppt/notesSlides/_rels/notesSlide7.xml.rels>&#65279;<?xml version="1.0" encoding="utf-8"?><Relationships xmlns="http://schemas.openxmlformats.org/package/2006/relationships"><Relationship Type="http://schemas.openxmlformats.org/officeDocument/2006/relationships/slide" Target="/ppt/slides/slide7.xml" Id="R2f27b38af1d04f79" /><Relationship Type="http://schemas.openxmlformats.org/officeDocument/2006/relationships/notesMaster" Target="/ppt/notesMasters/notesMaster1.xml" Id="R0650a4ed2ec14eba" /></Relationships>
</file>

<file path=ppt/notesSlides/_rels/notesSlide8.xml.rels>&#65279;<?xml version="1.0" encoding="utf-8"?><Relationships xmlns="http://schemas.openxmlformats.org/package/2006/relationships"><Relationship Type="http://schemas.openxmlformats.org/officeDocument/2006/relationships/slide" Target="/ppt/slides/slide8.xml" Id="R06bab6c3e2534aef" /><Relationship Type="http://schemas.openxmlformats.org/officeDocument/2006/relationships/notesMaster" Target="/ppt/notesMasters/notesMaster1.xml" Id="Redd7fec6569d43c5" /></Relationships>
</file>

<file path=ppt/notesSlides/_rels/notesSlide9.xml.rels>&#65279;<?xml version="1.0" encoding="utf-8"?><Relationships xmlns="http://schemas.openxmlformats.org/package/2006/relationships"><Relationship Type="http://schemas.openxmlformats.org/officeDocument/2006/relationships/slide" Target="/ppt/slides/slide9.xml" Id="Rf0a29f7e03cb4908" /><Relationship Type="http://schemas.openxmlformats.org/officeDocument/2006/relationships/notesMaster" Target="/ppt/notesMasters/notesMaster1.xml" Id="R58ff7132f17b401a"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result: three cloud cells, two providers and two VPN connections. My role was delivery, security/monitoring and cost control. Keep to 30 seconds.</a:t>
            </a:r>
          </a:p>
          <a:p xmlns:a="http://schemas.openxmlformats.org/drawingml/2006/main">
            <a:r>
              <a:t/>
            </a:r>
          </a:p>
          <a:p xmlns:a="http://schemas.openxmlformats.org/drawingml/2006/main">
            <a:r>
              <a:t>[Sources]</a:t>
            </a:r>
          </a:p>
          <a:p xmlns:a="http://schemas.openxmlformats.org/drawingml/2006/main">
            <a:r>
              <a:t>- Project Information.pdf (provided module brief)</a:t>
            </a:r>
          </a:p>
          <a:p xmlns:a="http://schemas.openxmlformats.org/drawingml/2006/main">
            <a:r>
              <a:t>- https://docs.aws.amazon.com/vpn/latest/s2svpn/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Lead with method: control plane plus data plane. Slow down for the Azure-to-AWS HTTP result. TTL supports the routed-path story but does not prove VPN traversal alone. The negative test documents the design boundary.</a:t>
            </a:r>
          </a:p>
          <a:p xmlns:a="http://schemas.openxmlformats.org/drawingml/2006/main">
            <a:r>
              <a:t/>
            </a:r>
          </a:p>
          <a:p xmlns:a="http://schemas.openxmlformats.org/drawingml/2006/main">
            <a:r>
              <a:t>[Sources]</a:t>
            </a:r>
          </a:p>
          <a:p xmlns:a="http://schemas.openxmlformats.org/drawingml/2006/main">
            <a:r>
              <a:t>- Project report, Section 7 (team test evidence)</a:t>
            </a:r>
          </a:p>
          <a:p xmlns:a="http://schemas.openxmlformats.org/drawingml/2006/main">
            <a:r>
              <a:t>- https://www.rfc-editor.org/rfc/rfc4301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Lesson one is now evidence-based: our data-plane faults were routing, source/destination checking and security groups. Own the failed quota guesses and explain the improved method.</a:t>
            </a:r>
          </a:p>
          <a:p xmlns:a="http://schemas.openxmlformats.org/drawingml/2006/main">
            <a:r>
              <a:t/>
            </a:r>
          </a:p>
          <a:p xmlns:a="http://schemas.openxmlformats.org/drawingml/2006/main">
            <a:r>
              <a:t>[Sources]</a:t>
            </a:r>
          </a:p>
          <a:p xmlns:a="http://schemas.openxmlformats.org/drawingml/2006/main">
            <a:r>
              <a:t>- Project report, Sections 6 and 8 (team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Backup Q&amp;A slide; do not present unless asked. For monitoring, distinguish management events and flow metadata. For cost, say “after credits.” For teardown, include out-of-stack controls. If live state is stale, say so.</a:t>
            </a:r>
          </a:p>
          <a:p xmlns:a="http://schemas.openxmlformats.org/drawingml/2006/main">
            <a:r>
              <a:t/>
            </a:r>
          </a:p>
          <a:p xmlns:a="http://schemas.openxmlformats.org/drawingml/2006/main">
            <a:r>
              <a:t>[Sources]</a:t>
            </a:r>
          </a:p>
          <a:p xmlns:a="http://schemas.openxmlformats.org/drawingml/2006/main">
            <a:r>
              <a:t>- Project report, Sections 5.7, 7 and 8.3</a:t>
            </a:r>
          </a:p>
          <a:p xmlns:a="http://schemas.openxmlformats.org/drawingml/2006/main">
            <a:r>
              <a:t>- Project Information.pdf (provided module brief)</a:t>
            </a:r>
          </a:p>
          <a:p xmlns:a="http://schemas.openxmlformats.org/drawingml/2006/main">
            <a:r>
              <a:t>- https://docs.aws.amazon.com/vpn/latest/s2svpn/VPNTunnels.html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on three points: verified system, early delivery and controlled teardown. Offer a live demonstration only after confirming the dashboard timestamp is current.</a:t>
            </a:r>
          </a:p>
          <a:p xmlns:a="http://schemas.openxmlformats.org/drawingml/2006/main">
            <a:r>
              <a:t/>
            </a:r>
          </a:p>
          <a:p xmlns:a="http://schemas.openxmlformats.org/drawingml/2006/main">
            <a:r>
              <a:t>[Sources]</a:t>
            </a:r>
          </a:p>
          <a:p xmlns:a="http://schemas.openxmlformats.org/drawingml/2006/main">
            <a:r>
              <a:t>- Project report, Sections 7 and 8</a:t>
            </a:r>
          </a:p>
          <a:p xmlns:a="http://schemas.openxmlformats.org/drawingml/2006/main">
            <a:r>
              <a:t>- Project Information.pdf (provided module brief)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Signpost the sequence. Spend most time on my owned sections: delivery, security/monitoring and cost control.</a:t>
            </a:r>
          </a:p>
          <a:p xmlns:a="http://schemas.openxmlformats.org/drawingml/2006/main">
            <a:r>
              <a:t/>
            </a:r>
          </a:p>
          <a:p xmlns:a="http://schemas.openxmlformats.org/drawingml/2006/main">
            <a:r>
              <a:t>[Sources]</a:t>
            </a:r>
          </a:p>
          <a:p xmlns:a="http://schemas.openxmlformats.org/drawingml/2006/main">
            <a:r>
              <a:t>- Presentation Assessment Rubrics.pdf (provided marking rubric)</a:t>
            </a:r>
          </a:p>
          <a:p xmlns:a="http://schemas.openxmlformats.org/drawingml/2006/main">
            <a:r>
              <a:t>- Project Information.pdf (provided module brief)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Trace left to right. AWS public is the hub; two VPN connections terminate on one VGW. Each AWS connection has two tunnel endpoints. TTL is supporting evidence only; combine it with private addressing, telemetry, IPsec state and HTTP.</a:t>
            </a:r>
          </a:p>
          <a:p xmlns:a="http://schemas.openxmlformats.org/drawingml/2006/main">
            <a:r>
              <a:t/>
            </a:r>
          </a:p>
          <a:p xmlns:a="http://schemas.openxmlformats.org/drawingml/2006/main">
            <a:r>
              <a:t>[Sources]</a:t>
            </a:r>
          </a:p>
          <a:p xmlns:a="http://schemas.openxmlformats.org/drawingml/2006/main">
            <a:r>
              <a:t>- https://docs.aws.amazon.com/vpn/latest/s2svpn/</a:t>
            </a:r>
          </a:p>
          <a:p xmlns:a="http://schemas.openxmlformats.org/drawingml/2006/main">
            <a:r>
              <a:t>- https://www.rfc-editor.org/rfc/rfc4301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Say why backward planning mattered: the formal AWS teardown deadline cannot move. Locking CIDRs early protected every downstream route and tunnel configuration.</a:t>
            </a:r>
          </a:p>
          <a:p xmlns:a="http://schemas.openxmlformats.org/drawingml/2006/main">
            <a:r>
              <a:t/>
            </a:r>
          </a:p>
          <a:p xmlns:a="http://schemas.openxmlformats.org/drawingml/2006/main">
            <a:r>
              <a:t>[Sources]</a:t>
            </a:r>
          </a:p>
          <a:p xmlns:a="http://schemas.openxmlformats.org/drawingml/2006/main">
            <a:r>
              <a:t>- Project Information.pdf (provided module brief)</a:t>
            </a:r>
          </a:p>
          <a:p xmlns:a="http://schemas.openxmlformats.org/drawingml/2006/main">
            <a:r>
              <a:t>- Amazon Virtual Private Cloud User Guide.pdf (provided course reference)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Four milestones are achieved. The assessed demo and full teardown remain scheduled. Monitoring was prioritised over untested bonus features.</a:t>
            </a:r>
          </a:p>
          <a:p xmlns:a="http://schemas.openxmlformats.org/drawingml/2006/main">
            <a:r>
              <a:t/>
            </a:r>
          </a:p>
          <a:p xmlns:a="http://schemas.openxmlformats.org/drawingml/2006/main">
            <a:r>
              <a:t>[Sources]</a:t>
            </a:r>
          </a:p>
          <a:p xmlns:a="http://schemas.openxmlformats.org/drawingml/2006/main">
            <a:r>
              <a:t>- Project Information.pdf (provided module brief)</a:t>
            </a:r>
          </a:p>
          <a:p xmlns:a="http://schemas.openxmlformats.org/drawingml/2006/main">
            <a:r>
              <a:t>- Presentation Assessment Rubrics.pdf (provided marking rubric)</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Four controls: scoped ingress, limited VPN ports/secret handling, Azure GatewaySubnet constraint, and detective monitoring. SSH is now restricted; do not say it remains open. Current VPN2 alarm may be expected while Azure is parked.</a:t>
            </a:r>
          </a:p>
          <a:p xmlns:a="http://schemas.openxmlformats.org/drawingml/2006/main">
            <a:r>
              <a:t/>
            </a:r>
          </a:p>
          <a:p xmlns:a="http://schemas.openxmlformats.org/drawingml/2006/main">
            <a:r>
              <a:t>[Sources]</a:t>
            </a:r>
          </a:p>
          <a:p xmlns:a="http://schemas.openxmlformats.org/drawingml/2006/main">
            <a:r>
              <a:t>- https://docs.aws.amazon.com/vpc/latest/userguide/security-groups.html</a:t>
            </a:r>
          </a:p>
          <a:p xmlns:a="http://schemas.openxmlformats.org/drawingml/2006/main">
            <a:r>
              <a:t>- https://docs.aws.amazon.com/vpc/latest/userguide/flow-logs.html</a:t>
            </a:r>
          </a:p>
          <a:p xmlns:a="http://schemas.openxmlformats.org/drawingml/2006/main">
            <a:r>
              <a:t>- https://docs.aws.amazon.com/awscloudtrail/latest/userguide/cloudtrail-concepts.html</a:t>
            </a:r>
          </a:p>
          <a:p xmlns:a="http://schemas.openxmlformats.org/drawingml/2006/main">
            <a:r>
              <a:t>- https://learn.microsoft.com/azure/vpn-gateway/vpn-gateway-about-vpngateways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Separate the cost views: about $11.50/day observed resource usage fully built; about $7.85/day Azure; AWS net about $0 after credits; parked Azure estimate about $0.44/day. The lesson is to put controls where out-of-pocket risk exists and re-aim them after rebuilds.</a:t>
            </a:r>
          </a:p>
          <a:p xmlns:a="http://schemas.openxmlformats.org/drawingml/2006/main">
            <a:r>
              <a:t/>
            </a:r>
          </a:p>
          <a:p xmlns:a="http://schemas.openxmlformats.org/drawingml/2006/main">
            <a:r>
              <a:t>[Sources]</a:t>
            </a:r>
          </a:p>
          <a:p xmlns:a="http://schemas.openxmlformats.org/drawingml/2006/main">
            <a:r>
              <a:t>- Project report, Section 5.7 (team evidence)</a:t>
            </a:r>
          </a:p>
          <a:p xmlns:a="http://schemas.openxmlformats.org/drawingml/2006/main">
            <a:r>
              <a:t>- AWS Cost Explorer and Azure Cost Management observations captured for the project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Take each constraint as problem then workaround. The report now records eleven problems. Emphasise learning applied forward, not the number alone.</a:t>
            </a:r>
          </a:p>
          <a:p xmlns:a="http://schemas.openxmlformats.org/drawingml/2006/main">
            <a:r>
              <a:t/>
            </a:r>
          </a:p>
          <a:p xmlns:a="http://schemas.openxmlformats.org/drawingml/2006/main">
            <a:r>
              <a:t>[Sources]</a:t>
            </a:r>
          </a:p>
          <a:p xmlns:a="http://schemas.openxmlformats.org/drawingml/2006/main">
            <a:r>
              <a:t>- Project report, Section 6 (team evidence)</a:t>
            </a:r>
          </a:p>
          <a:p xmlns:a="http://schemas.openxmlformats.org/drawingml/2006/main">
            <a:r>
              <a:t>- https://docs.aws.amazon.com/AWSCloudFormation/latest/UserGuide/</a:t>
            </a:r>
          </a:p>
          <a:p xmlns:a="http://schemas.openxmlformats.org/drawingml/2006/main">
            <a:r>
              <a:t>- https://learn.microsoft.com/azure/quotas/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Set up the apparent contradiction, then explain it: two VPN connections can reach the hub, but the VGW does not forward traffic between them. Transit Gateway is the alternative if transitive routing becomes a requirement.</a:t>
            </a:r>
          </a:p>
          <a:p xmlns:a="http://schemas.openxmlformats.org/drawingml/2006/main">
            <a:r>
              <a:t/>
            </a:r>
          </a:p>
          <a:p xmlns:a="http://schemas.openxmlformats.org/drawingml/2006/main">
            <a:r>
              <a:t>[Sources]</a:t>
            </a:r>
          </a:p>
          <a:p xmlns:a="http://schemas.openxmlformats.org/drawingml/2006/main">
            <a:r>
              <a:t>- Project report, Sections 6.9 and 7.7 (team evidence)</a:t>
            </a:r>
          </a:p>
          <a:p xmlns:a="http://schemas.openxmlformats.org/drawingml/2006/main">
            <a:r>
              <a:t>- https://docs.aws.amazon.com/vpc/latest/tgw/</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41588f39ae54483" /></Relationships>
</file>

<file path=ppt/slideLayouts/slideLayout1.xml><?xml version="1.0" encoding="utf-8"?>
<p:sldLayout xmlns:p="http://schemas.openxmlformats.org/presentationml/2006/main" preserve="1">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7c63fc98a6e64a63" /><Relationship Type="http://schemas.openxmlformats.org/officeDocument/2006/relationships/slideLayout" Target="/ppt/slideLayouts/slideLayout1.xml" Id="R4f948b024cec4864"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f948b024cec4864"/>
  </p:sldLayoutIdLst>
  <p:hf sldNum="0" hdr="0" ftr="0" dt="0"/>
  <p:txStyles>
    <p:titleStyle>
      <a:lvl1pPr xmlns:a="http://schemas.openxmlformats.org/drawingml/2006/main" algn="ctr" defTabSz="914400">
        <a:spcBef>
          <a:spcPct val="0"/>
        </a:spcBef>
        <a:buNone/>
        <a:defRPr sz="4400" kern="1200">
          <a:solidFill>
            <a:schemeClr val="tx1"/>
          </a:solidFill>
          <a:latin typeface="+mj-lt"/>
          <a:ea typeface="+mj-lt"/>
          <a:cs typeface="+mj-lt"/>
        </a:defRPr>
      </a:lvl1pPr>
    </p:titleStyle>
    <p:bodyStyle>
      <a:lvl1pPr xmlns:a="http://schemas.openxmlformats.org/drawingml/2006/main" marL="342900" indent="-342900" algn="l" defTabSz="914400">
        <a:spcBef>
          <a:spcPct val="20000"/>
        </a:spcBef>
        <a:buFont typeface="Arial"/>
        <a:buChar char="•"/>
        <a:defRPr sz="3200" kern="1200">
          <a:solidFill>
            <a:schemeClr val="tx1"/>
          </a:solidFill>
          <a:latin typeface="+mn-lt"/>
          <a:ea typeface="+mn-lt"/>
          <a:cs typeface="+mn-lt"/>
        </a:defRPr>
      </a:lvl1pPr>
      <a:lvl2pPr xmlns:a="http://schemas.openxmlformats.org/drawingml/2006/main" marL="742950" indent="-285750" algn="l" defTabSz="914400">
        <a:spcBef>
          <a:spcPct val="20000"/>
        </a:spcBef>
        <a:buFont typeface="Arial"/>
        <a:buChar char="–"/>
        <a:defRPr sz="2800" kern="1200">
          <a:solidFill>
            <a:schemeClr val="tx1"/>
          </a:solidFill>
          <a:latin typeface="+mn-lt"/>
          <a:ea typeface="+mn-lt"/>
          <a:cs typeface="+mn-lt"/>
        </a:defRPr>
      </a:lvl2pPr>
      <a:lvl3pPr xmlns:a="http://schemas.openxmlformats.org/drawingml/2006/main" marL="1143000" indent="-228600" algn="l" defTabSz="914400">
        <a:spcBef>
          <a:spcPct val="20000"/>
        </a:spcBef>
        <a:buFont typeface="Arial"/>
        <a:buChar char="•"/>
        <a:defRPr sz="2400" kern="1200">
          <a:solidFill>
            <a:schemeClr val="tx1"/>
          </a:solidFill>
          <a:latin typeface="+mn-lt"/>
          <a:ea typeface="+mn-lt"/>
          <a:cs typeface="+mn-lt"/>
        </a:defRPr>
      </a:lvl3pPr>
      <a:lvl4pPr xmlns:a="http://schemas.openxmlformats.org/drawingml/2006/main" marL="1600200" indent="-228600" algn="l" defTabSz="914400">
        <a:spcBef>
          <a:spcPct val="20000"/>
        </a:spcBef>
        <a:buFont typeface="Arial"/>
        <a:buChar char="–"/>
        <a:defRPr sz="2000" kern="1200">
          <a:solidFill>
            <a:schemeClr val="tx1"/>
          </a:solidFill>
          <a:latin typeface="+mn-lt"/>
          <a:ea typeface="+mn-lt"/>
          <a:cs typeface="+mn-lt"/>
        </a:defRPr>
      </a:lvl4pPr>
      <a:lvl5pPr xmlns:a="http://schemas.openxmlformats.org/drawingml/2006/main" marL="2057400" indent="-228600" algn="l" defTabSz="914400">
        <a:spcBef>
          <a:spcPct val="20000"/>
        </a:spcBef>
        <a:buFont typeface="Arial"/>
        <a:buChar char="»"/>
        <a:defRPr sz="2000" kern="1200">
          <a:solidFill>
            <a:schemeClr val="tx1"/>
          </a:solidFill>
          <a:latin typeface="+mn-lt"/>
          <a:ea typeface="+mn-lt"/>
          <a:cs typeface="+mn-lt"/>
        </a:defRPr>
      </a:lvl5pPr>
      <a:lvl6pPr xmlns:a="http://schemas.openxmlformats.org/drawingml/2006/main" marL="2514600" indent="-228600" algn="l" defTabSz="914400">
        <a:spcBef>
          <a:spcPct val="20000"/>
        </a:spcBef>
        <a:buFont typeface="Arial"/>
        <a:buChar char="•"/>
        <a:defRPr sz="2000" kern="1200">
          <a:solidFill>
            <a:schemeClr val="tx1"/>
          </a:solidFill>
          <a:latin typeface="+mn-lt"/>
          <a:ea typeface="+mn-lt"/>
          <a:cs typeface="+mn-lt"/>
        </a:defRPr>
      </a:lvl6pPr>
      <a:lvl7pPr xmlns:a="http://schemas.openxmlformats.org/drawingml/2006/main" marL="2971800" indent="-228600" algn="l" defTabSz="914400">
        <a:spcBef>
          <a:spcPct val="20000"/>
        </a:spcBef>
        <a:buFont typeface="Arial"/>
        <a:buChar char="•"/>
        <a:defRPr sz="2000" kern="1200">
          <a:solidFill>
            <a:schemeClr val="tx1"/>
          </a:solidFill>
          <a:latin typeface="+mn-lt"/>
          <a:ea typeface="+mn-lt"/>
          <a:cs typeface="+mn-lt"/>
        </a:defRPr>
      </a:lvl7pPr>
      <a:lvl8pPr xmlns:a="http://schemas.openxmlformats.org/drawingml/2006/main" marL="3429000" indent="-228600" algn="l" defTabSz="914400">
        <a:spcBef>
          <a:spcPct val="20000"/>
        </a:spcBef>
        <a:buFont typeface="Arial"/>
        <a:buChar char="•"/>
        <a:defRPr sz="2000" kern="1200">
          <a:solidFill>
            <a:schemeClr val="tx1"/>
          </a:solidFill>
          <a:latin typeface="+mn-lt"/>
          <a:ea typeface="+mn-lt"/>
          <a:cs typeface="+mn-lt"/>
        </a:defRPr>
      </a:lvl8pPr>
      <a:lvl9pPr xmlns:a="http://schemas.openxmlformats.org/drawingml/2006/main" marL="3886200" indent="-228600" algn="l" defTabSz="914400">
        <a:spcBef>
          <a:spcPct val="20000"/>
        </a:spcBef>
        <a:buFont typeface="Arial"/>
        <a:buChar char="•"/>
        <a:defRPr sz="20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0b9510b585ad435e" /><Relationship Type="http://schemas.openxmlformats.org/officeDocument/2006/relationships/notesSlide" Target="/ppt/notesSlides/notesSlide1.xml" Id="R2d460e30166b4ab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05a60385d624859" /><Relationship Type="http://schemas.openxmlformats.org/officeDocument/2006/relationships/notesSlide" Target="/ppt/notesSlides/notesSlide10.xml" Id="R170e2ba4c5cc4daa"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d208023aa1ca4702" /><Relationship Type="http://schemas.openxmlformats.org/officeDocument/2006/relationships/notesSlide" Target="/ppt/notesSlides/notesSlide11.xml" Id="R3692d152cf644b4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de27f617fc77418d" /><Relationship Type="http://schemas.openxmlformats.org/officeDocument/2006/relationships/notesSlide" Target="/ppt/notesSlides/notesSlide12.xml" Id="R8e6a3b0a178b4e5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a33b63e60b2c44cc" /><Relationship Type="http://schemas.openxmlformats.org/officeDocument/2006/relationships/notesSlide" Target="/ppt/notesSlides/notesSlide13.xml" Id="Rc26461744a6d465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c449b9ed855c4acf" /><Relationship Type="http://schemas.openxmlformats.org/officeDocument/2006/relationships/notesSlide" Target="/ppt/notesSlides/notesSlide2.xml" Id="Rd3c744ad65334fbf"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ebd5fbdee8ae4155" /><Relationship Type="http://schemas.openxmlformats.org/officeDocument/2006/relationships/notesSlide" Target="/ppt/notesSlides/notesSlide3.xml" Id="R8863424ef9974fd8"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5e78ba2386b643a2" /><Relationship Type="http://schemas.openxmlformats.org/officeDocument/2006/relationships/notesSlide" Target="/ppt/notesSlides/notesSlide4.xml" Id="Rf45fe7fac2834f03"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7683055de5546cb" /><Relationship Type="http://schemas.openxmlformats.org/officeDocument/2006/relationships/notesSlide" Target="/ppt/notesSlides/notesSlide5.xml" Id="R8074b0955b014236"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05d99c11a4ca4d97" /><Relationship Type="http://schemas.openxmlformats.org/officeDocument/2006/relationships/notesSlide" Target="/ppt/notesSlides/notesSlide6.xml" Id="Rb09eaa7405c84b34"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db23bce5758149a7" /><Relationship Type="http://schemas.openxmlformats.org/officeDocument/2006/relationships/notesSlide" Target="/ppt/notesSlides/notesSlide7.xml" Id="R41d323d24c97462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6d21fd487707429f" /><Relationship Type="http://schemas.openxmlformats.org/officeDocument/2006/relationships/notesSlide" Target="/ppt/notesSlides/notesSlide8.xml" Id="Rc12f4c0b378f409b"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871b8946a17f4112" /><Relationship Type="http://schemas.openxmlformats.org/officeDocument/2006/relationships/notesSlide" Target="/ppt/notesSlides/notesSlide9.xml" Id="R06f08b47ae134497" /></Relationships>
</file>

<file path=ppt/slides/slide1.xml><?xml version="1.0" encoding="utf-8"?>
<p:sld xmlns:p="http://schemas.openxmlformats.org/presentationml/2006/main">
  <p:cSld>
    <p:bg>
      <p:bgPr>
        <a:solidFill xmlns:a="http://schemas.openxmlformats.org/drawingml/2006/main">
          <a:srgbClr val="21295C"/>
        </a:solidFill>
      </p:bgPr>
    </p:bg>
    <p:spTree>
      <p:nvGrpSpPr>
        <p:cNvPr id="1" name=""/>
        <p:cNvGrpSpPr/>
        <p:nvPr/>
      </p:nvGrpSpPr>
      <p:grpSpPr>
        <a:xfrm xmlns:a="http://schemas.openxmlformats.org/drawingml/2006/main"/>
      </p:grpSpPr>
      <p:sp>
        <p:nvSpPr>
          <p:cNvPr id="2" name="Shape 0">
            <a:extLst xmlns:a="http://schemas.openxmlformats.org/drawingml/2006/main">
              <a:ext uri="{FF2B5EF4-FFF2-40B4-BE49-F238E27FC236}">
                <a16:creationId xmlns:a16="http://schemas.microsoft.com/office/drawing/2014/main" id="{04DE923A-5678-4FAB-9E20-A2F53D607AE5}"/>
              </a:ext>
            </a:extLst>
          </p:cNvPr>
          <p:cNvSpPr>
            <a:spLocks xmlns:a="http://schemas.openxmlformats.org/drawingml/2006/main" noGrp="1"/>
          </p:cNvSpPr>
          <p:nvPr/>
        </p:nvSpPr>
        <p:spPr>
          <a:xfrm xmlns:a="http://schemas.openxmlformats.org/drawingml/2006/main">
            <a:off x="9692640" y="-1371600"/>
            <a:ext cx="4754880" cy="4754880"/>
          </a:xfrm>
          <a:prstGeom xmlns:a="http://schemas.openxmlformats.org/drawingml/2006/main" prst="ellipse">
            <a:avLst/>
          </a:prstGeom>
          <a:solidFill xmlns:a="http://schemas.openxmlformats.org/drawingml/2006/main">
            <a:srgbClr val="065A82"/>
          </a:solidFill>
          <a:ln xmlns:a="http://schemas.openxmlformats.org/drawingml/2006/main" w="12700">
            <a:solidFill>
              <a:srgbClr val="333333"/>
            </a:solidFill>
            <a:prstDash val="solid"/>
          </a:ln>
        </p:spPr>
      </p:sp>
      <p:sp>
        <p:nvSpPr>
          <p:cNvPr id="3" name="Shape 1">
            <a:extLst xmlns:a="http://schemas.openxmlformats.org/drawingml/2006/main">
              <a:ext uri="{FF2B5EF4-FFF2-40B4-BE49-F238E27FC236}">
                <a16:creationId xmlns:a16="http://schemas.microsoft.com/office/drawing/2014/main" id="{0C35F4E6-449B-4D78-A43A-14BF65CFE834}"/>
              </a:ext>
            </a:extLst>
          </p:cNvPr>
          <p:cNvSpPr>
            <a:spLocks xmlns:a="http://schemas.openxmlformats.org/drawingml/2006/main" noGrp="1"/>
          </p:cNvSpPr>
          <p:nvPr/>
        </p:nvSpPr>
        <p:spPr>
          <a:xfrm xmlns:a="http://schemas.openxmlformats.org/drawingml/2006/main">
            <a:off x="10881360" y="4023360"/>
            <a:ext cx="3108960" cy="3108960"/>
          </a:xfrm>
          <a:prstGeom xmlns:a="http://schemas.openxmlformats.org/drawingml/2006/main" prst="ellipse">
            <a:avLst/>
          </a:prstGeom>
          <a:solidFill xmlns:a="http://schemas.openxmlformats.org/drawingml/2006/main">
            <a:srgbClr val="1C7293"/>
          </a:solidFill>
          <a:ln xmlns:a="http://schemas.openxmlformats.org/drawingml/2006/main" w="12700">
            <a:solidFill>
              <a:srgbClr val="333333"/>
            </a:solidFill>
            <a:prstDash val="solid"/>
          </a:ln>
        </p:spPr>
      </p:sp>
      <p:sp>
        <p:nvSpPr>
          <p:cNvPr id="4" name="Text 2">
            <a:extLst xmlns:a="http://schemas.openxmlformats.org/drawingml/2006/main">
              <a:ext uri="{FF2B5EF4-FFF2-40B4-BE49-F238E27FC236}">
                <a16:creationId xmlns:a16="http://schemas.microsoft.com/office/drawing/2014/main" id="{D3D03051-F68A-418C-B86F-512BDD656C51}"/>
              </a:ext>
            </a:extLst>
          </p:cNvPr>
          <p:cNvSpPr>
            <a:spLocks xmlns:a="http://schemas.openxmlformats.org/drawingml/2006/main" noGrp="1"/>
          </p:cNvSpPr>
          <p:nvPr/>
        </p:nvSpPr>
        <p:spPr>
          <a:xfrm xmlns:a="http://schemas.openxmlformats.org/drawingml/2006/main">
            <a:off x="731520" y="1371600"/>
            <a:ext cx="822960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b="1">
                <a:solidFill>
                  <a:srgbClr val="CADCFC"/>
                </a:solidFill>
                <a:latin typeface="Calibri"/>
                <a:ea typeface="Calibri"/>
                <a:cs typeface="Calibri"/>
              </a:rPr>
              <a:t>EG334S  ·  INDIVIDUAL PRESENTATION</a:t>
            </a:r>
          </a:p>
        </p:txBody>
      </p:sp>
      <p:sp>
        <p:nvSpPr>
          <p:cNvPr id="5" name="Text 3">
            <a:extLst xmlns:a="http://schemas.openxmlformats.org/drawingml/2006/main">
              <a:ext uri="{FF2B5EF4-FFF2-40B4-BE49-F238E27FC236}">
                <a16:creationId xmlns:a16="http://schemas.microsoft.com/office/drawing/2014/main" id="{A6B98327-07A4-4B4F-9529-39FB596CB091}"/>
              </a:ext>
            </a:extLst>
          </p:cNvPr>
          <p:cNvSpPr>
            <a:spLocks xmlns:a="http://schemas.openxmlformats.org/drawingml/2006/main" noGrp="1"/>
          </p:cNvSpPr>
          <p:nvPr/>
        </p:nvSpPr>
        <p:spPr>
          <a:xfrm xmlns:a="http://schemas.openxmlformats.org/drawingml/2006/main">
            <a:off x="731520" y="1828800"/>
            <a:ext cx="914400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4200" b="1">
                <a:solidFill>
                  <a:srgbClr val="FFFFFF"/>
                </a:solidFill>
                <a:latin typeface="Cambria"/>
                <a:ea typeface="Cambria"/>
                <a:cs typeface="Cambria"/>
              </a:rPr>
              <a:t>Delivering a Multi-Cloud Build</a:t>
            </a:r>
          </a:p>
        </p:txBody>
      </p:sp>
      <p:sp>
        <p:nvSpPr>
          <p:cNvPr id="6" name="Text 4">
            <a:extLst xmlns:a="http://schemas.openxmlformats.org/drawingml/2006/main">
              <a:ext uri="{FF2B5EF4-FFF2-40B4-BE49-F238E27FC236}">
                <a16:creationId xmlns:a16="http://schemas.microsoft.com/office/drawing/2014/main" id="{C7321082-E0D4-4C60-8638-78E534B0EA40}"/>
              </a:ext>
            </a:extLst>
          </p:cNvPr>
          <p:cNvSpPr>
            <a:spLocks xmlns:a="http://schemas.openxmlformats.org/drawingml/2006/main" noGrp="1"/>
          </p:cNvSpPr>
          <p:nvPr/>
        </p:nvSpPr>
        <p:spPr>
          <a:xfrm xmlns:a="http://schemas.openxmlformats.org/drawingml/2006/main">
            <a:off x="731520" y="2743200"/>
            <a:ext cx="85953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a:solidFill>
                  <a:srgbClr val="CADCFC"/>
                </a:solidFill>
                <a:latin typeface="Calibri"/>
                <a:ea typeface="Calibri"/>
                <a:cs typeface="Calibri"/>
              </a:rPr>
              <a:t>Programme management, security posture and cost control</a:t>
            </a:r>
          </a:p>
          <a:p xmlns:a="http://schemas.openxmlformats.org/drawingml/2006/main">
            <a:pPr marL="0" indent="0">
              <a:buNone/>
            </a:pPr>
            <a:r>
              <a:rPr sz="1700">
                <a:solidFill>
                  <a:srgbClr val="CADCFC"/>
                </a:solidFill>
                <a:latin typeface="Calibri"/>
                <a:ea typeface="Calibri"/>
                <a:cs typeface="Calibri"/>
              </a:rPr>
              <a:t>across AWS and Azure</a:t>
            </a:r>
          </a:p>
        </p:txBody>
      </p:sp>
      <p:sp>
        <p:nvSpPr>
          <p:cNvPr id="7" name="Shape 5">
            <a:extLst xmlns:a="http://schemas.openxmlformats.org/drawingml/2006/main">
              <a:ext uri="{FF2B5EF4-FFF2-40B4-BE49-F238E27FC236}">
                <a16:creationId xmlns:a16="http://schemas.microsoft.com/office/drawing/2014/main" id="{8D9B56DD-36AF-4131-A7D3-C1C1B6B4E159}"/>
              </a:ext>
            </a:extLst>
          </p:cNvPr>
          <p:cNvSpPr>
            <a:spLocks xmlns:a="http://schemas.openxmlformats.org/drawingml/2006/main" noGrp="1"/>
          </p:cNvSpPr>
          <p:nvPr/>
        </p:nvSpPr>
        <p:spPr>
          <a:xfrm xmlns:a="http://schemas.openxmlformats.org/drawingml/2006/main">
            <a:off x="731520" y="4206240"/>
            <a:ext cx="4206240" cy="868680"/>
          </a:xfrm>
          <a:prstGeom xmlns:a="http://schemas.openxmlformats.org/drawingml/2006/main" prst="roundRect">
            <a:avLst>
              <a:gd name="adj" fmla="val 10526"/>
            </a:avLst>
          </a:prstGeom>
          <a:solidFill xmlns:a="http://schemas.openxmlformats.org/drawingml/2006/main">
            <a:srgbClr val="065A82"/>
          </a:solidFill>
          <a:ln xmlns:a="http://schemas.openxmlformats.org/drawingml/2006/main" w="12700">
            <a:solidFill>
              <a:srgbClr val="333333"/>
            </a:solidFill>
            <a:prstDash val="solid"/>
          </a:ln>
        </p:spPr>
      </p:sp>
      <p:sp>
        <p:nvSpPr>
          <p:cNvPr id="8" name="Text 6">
            <a:extLst xmlns:a="http://schemas.openxmlformats.org/drawingml/2006/main">
              <a:ext uri="{FF2B5EF4-FFF2-40B4-BE49-F238E27FC236}">
                <a16:creationId xmlns:a16="http://schemas.microsoft.com/office/drawing/2014/main" id="{D0CD3E92-62F2-407F-88B5-256B0AA1DE28}"/>
              </a:ext>
            </a:extLst>
          </p:cNvPr>
          <p:cNvSpPr>
            <a:spLocks xmlns:a="http://schemas.openxmlformats.org/drawingml/2006/main" noGrp="1"/>
          </p:cNvSpPr>
          <p:nvPr/>
        </p:nvSpPr>
        <p:spPr>
          <a:xfrm xmlns:a="http://schemas.openxmlformats.org/drawingml/2006/main">
            <a:off x="914400" y="4315968"/>
            <a:ext cx="384048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FFFFFF"/>
                </a:solidFill>
                <a:latin typeface="Calibri"/>
                <a:ea typeface="Calibri"/>
                <a:cs typeface="Calibri"/>
              </a:rPr>
              <a:t>Bernard Tay</a:t>
            </a:r>
          </a:p>
        </p:txBody>
      </p:sp>
      <p:sp>
        <p:nvSpPr>
          <p:cNvPr id="9" name="Text 7">
            <a:extLst xmlns:a="http://schemas.openxmlformats.org/drawingml/2006/main">
              <a:ext uri="{FF2B5EF4-FFF2-40B4-BE49-F238E27FC236}">
                <a16:creationId xmlns:a16="http://schemas.microsoft.com/office/drawing/2014/main" id="{B66C8584-D149-4402-BF02-51DFD2E6BCDE}"/>
              </a:ext>
            </a:extLst>
          </p:cNvPr>
          <p:cNvSpPr>
            <a:spLocks xmlns:a="http://schemas.openxmlformats.org/drawingml/2006/main" noGrp="1"/>
          </p:cNvSpPr>
          <p:nvPr/>
        </p:nvSpPr>
        <p:spPr>
          <a:xfrm xmlns:a="http://schemas.openxmlformats.org/drawingml/2006/main">
            <a:off x="914400" y="4626864"/>
            <a:ext cx="38404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a:solidFill>
                  <a:srgbClr val="CADCFC"/>
                </a:solidFill>
                <a:latin typeface="Calibri"/>
                <a:ea typeface="Calibri"/>
                <a:cs typeface="Calibri"/>
              </a:rPr>
              <a:t>Technical Programme Manager  ·  Security &amp; Monitoring</a:t>
            </a:r>
          </a:p>
        </p:txBody>
      </p:sp>
      <p:sp>
        <p:nvSpPr>
          <p:cNvPr id="10" name="Text 8">
            <a:extLst xmlns:a="http://schemas.openxmlformats.org/drawingml/2006/main">
              <a:ext uri="{FF2B5EF4-FFF2-40B4-BE49-F238E27FC236}">
                <a16:creationId xmlns:a16="http://schemas.microsoft.com/office/drawing/2014/main" id="{EF04E169-88ED-4169-9070-1AC661583859}"/>
              </a:ext>
            </a:extLst>
          </p:cNvPr>
          <p:cNvSpPr>
            <a:spLocks xmlns:a="http://schemas.openxmlformats.org/drawingml/2006/main" noGrp="1"/>
          </p:cNvSpPr>
          <p:nvPr/>
        </p:nvSpPr>
        <p:spPr>
          <a:xfrm xmlns:a="http://schemas.openxmlformats.org/drawingml/2006/main">
            <a:off x="731520" y="5669280"/>
            <a:ext cx="822960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i="1">
                <a:solidFill>
                  <a:srgbClr val="8FA3C8"/>
                </a:solidFill>
                <a:latin typeface="Calibri"/>
                <a:ea typeface="Calibri"/>
                <a:cs typeface="Calibri"/>
              </a:rPr>
              <a:t>HyEnt  ·  3 cloud cells  ·  2 VPN connections  ·  2 providers</a:t>
            </a:r>
          </a:p>
        </p:txBody>
      </p:sp>
    </p:spTree>
    <p:extLst>
      <p:ext uri="{BB962C8B-B14F-4D97-AF65-F5344CB8AC3E}">
        <p14:creationId xmlns:p14="http://schemas.microsoft.com/office/powerpoint/2010/main" val="1519861874"/>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9055BF2-B29A-417E-85A5-6195146F0E9D}"/>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SECTION 6, RESULTS</a:t>
            </a:r>
          </a:p>
        </p:txBody>
      </p:sp>
      <p:sp>
        <p:nvSpPr>
          <p:cNvPr id="3" name="Text 1">
            <a:extLst xmlns:a="http://schemas.openxmlformats.org/drawingml/2006/main">
              <a:ext uri="{FF2B5EF4-FFF2-40B4-BE49-F238E27FC236}">
                <a16:creationId xmlns:a16="http://schemas.microsoft.com/office/drawing/2014/main" id="{E3EC5E02-02B8-446C-9A8A-253F8BFA489E}"/>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How I know it works</a:t>
            </a:r>
          </a:p>
        </p:txBody>
      </p:sp>
      <p:sp>
        <p:nvSpPr>
          <p:cNvPr id="4" name="Text 2">
            <a:extLst xmlns:a="http://schemas.openxmlformats.org/drawingml/2006/main">
              <a:ext uri="{FF2B5EF4-FFF2-40B4-BE49-F238E27FC236}">
                <a16:creationId xmlns:a16="http://schemas.microsoft.com/office/drawing/2014/main" id="{77075EC5-E884-4CA6-9E5A-FF0069C1A2D9}"/>
              </a:ext>
            </a:extLst>
          </p:cNvPr>
          <p:cNvSpPr>
            <a:spLocks xmlns:a="http://schemas.openxmlformats.org/drawingml/2006/main" noGrp="1"/>
          </p:cNvSpPr>
          <p:nvPr/>
        </p:nvSpPr>
        <p:spPr>
          <a:xfrm xmlns:a="http://schemas.openxmlformats.org/drawingml/2006/main">
            <a:off x="640080" y="1444752"/>
            <a:ext cx="1088136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a:solidFill>
                  <a:srgbClr val="5A6478"/>
                </a:solidFill>
                <a:latin typeface="Calibri"/>
                <a:ea typeface="Calibri"/>
                <a:cs typeface="Calibri"/>
              </a:rPr>
              <a:t>I tested the control and data planes for each VPN, because an endpoint can report UP while carrying no traffic.</a:t>
            </a:r>
          </a:p>
        </p:txBody>
      </p:sp>
      <p:sp>
        <p:nvSpPr>
          <p:cNvPr id="5" name="Text 3">
            <a:extLst xmlns:a="http://schemas.openxmlformats.org/drawingml/2006/main">
              <a:ext uri="{FF2B5EF4-FFF2-40B4-BE49-F238E27FC236}">
                <a16:creationId xmlns:a16="http://schemas.microsoft.com/office/drawing/2014/main" id="{B368492F-561C-4D82-BB9C-46F2E9931DE7}"/>
              </a:ext>
            </a:extLst>
          </p:cNvPr>
          <p:cNvSpPr>
            <a:spLocks xmlns:a="http://schemas.openxmlformats.org/drawingml/2006/main" noGrp="1"/>
          </p:cNvSpPr>
          <p:nvPr/>
        </p:nvSpPr>
        <p:spPr>
          <a:xfrm xmlns:a="http://schemas.openxmlformats.org/drawingml/2006/main">
            <a:off x="640080" y="1920240"/>
            <a:ext cx="260604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4600" b="1">
                <a:solidFill>
                  <a:srgbClr val="1E7A46"/>
                </a:solidFill>
                <a:latin typeface="Cambria"/>
                <a:ea typeface="Cambria"/>
                <a:cs typeface="Cambria"/>
              </a:rPr>
              <a:t>0%</a:t>
            </a:r>
          </a:p>
        </p:txBody>
      </p:sp>
      <p:sp>
        <p:nvSpPr>
          <p:cNvPr id="6" name="Text 4">
            <a:extLst xmlns:a="http://schemas.openxmlformats.org/drawingml/2006/main">
              <a:ext uri="{FF2B5EF4-FFF2-40B4-BE49-F238E27FC236}">
                <a16:creationId xmlns:a16="http://schemas.microsoft.com/office/drawing/2014/main" id="{B047E806-8E30-41D3-852B-06FF19EA7A36}"/>
              </a:ext>
            </a:extLst>
          </p:cNvPr>
          <p:cNvSpPr>
            <a:spLocks xmlns:a="http://schemas.openxmlformats.org/drawingml/2006/main" noGrp="1"/>
          </p:cNvSpPr>
          <p:nvPr/>
        </p:nvSpPr>
        <p:spPr>
          <a:xfrm xmlns:a="http://schemas.openxmlformats.org/drawingml/2006/main">
            <a:off x="640080" y="2670048"/>
            <a:ext cx="260604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a:solidFill>
                  <a:srgbClr val="5A6478"/>
                </a:solidFill>
                <a:latin typeface="Calibri"/>
                <a:ea typeface="Calibri"/>
                <a:cs typeface="Calibri"/>
              </a:rPr>
              <a:t>packet loss, both VPN paths</a:t>
            </a:r>
          </a:p>
        </p:txBody>
      </p:sp>
      <p:sp>
        <p:nvSpPr>
          <p:cNvPr id="7" name="Text 5">
            <a:extLst xmlns:a="http://schemas.openxmlformats.org/drawingml/2006/main">
              <a:ext uri="{FF2B5EF4-FFF2-40B4-BE49-F238E27FC236}">
                <a16:creationId xmlns:a16="http://schemas.microsoft.com/office/drawing/2014/main" id="{2C113182-5E4E-4D76-B940-176B637811BE}"/>
              </a:ext>
            </a:extLst>
          </p:cNvPr>
          <p:cNvSpPr>
            <a:spLocks xmlns:a="http://schemas.openxmlformats.org/drawingml/2006/main" noGrp="1"/>
          </p:cNvSpPr>
          <p:nvPr/>
        </p:nvSpPr>
        <p:spPr>
          <a:xfrm xmlns:a="http://schemas.openxmlformats.org/drawingml/2006/main">
            <a:off x="3429000" y="1920240"/>
            <a:ext cx="260604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4600" b="1">
                <a:solidFill>
                  <a:srgbClr val="065A82"/>
                </a:solidFill>
                <a:latin typeface="Cambria"/>
                <a:ea typeface="Cambria"/>
                <a:cs typeface="Cambria"/>
              </a:rPr>
              <a:t>254</a:t>
            </a:r>
          </a:p>
        </p:txBody>
      </p:sp>
      <p:sp>
        <p:nvSpPr>
          <p:cNvPr id="8" name="Text 6">
            <a:extLst xmlns:a="http://schemas.openxmlformats.org/drawingml/2006/main">
              <a:ext uri="{FF2B5EF4-FFF2-40B4-BE49-F238E27FC236}">
                <a16:creationId xmlns:a16="http://schemas.microsoft.com/office/drawing/2014/main" id="{7E57377E-C4AA-4488-ACF2-627B811EF2B4}"/>
              </a:ext>
            </a:extLst>
          </p:cNvPr>
          <p:cNvSpPr>
            <a:spLocks xmlns:a="http://schemas.openxmlformats.org/drawingml/2006/main" noGrp="1"/>
          </p:cNvSpPr>
          <p:nvPr/>
        </p:nvSpPr>
        <p:spPr>
          <a:xfrm xmlns:a="http://schemas.openxmlformats.org/drawingml/2006/main">
            <a:off x="3429000" y="2670048"/>
            <a:ext cx="260604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a:solidFill>
                  <a:srgbClr val="5A6478"/>
                </a:solidFill>
                <a:latin typeface="Calibri"/>
                <a:ea typeface="Calibri"/>
                <a:cs typeface="Calibri"/>
              </a:rPr>
              <a:t>consistent with a routed hop</a:t>
            </a:r>
          </a:p>
        </p:txBody>
      </p:sp>
      <p:sp>
        <p:nvSpPr>
          <p:cNvPr id="9" name="Text 7">
            <a:extLst xmlns:a="http://schemas.openxmlformats.org/drawingml/2006/main">
              <a:ext uri="{FF2B5EF4-FFF2-40B4-BE49-F238E27FC236}">
                <a16:creationId xmlns:a16="http://schemas.microsoft.com/office/drawing/2014/main" id="{2C98FDDF-2B82-47DF-8448-8005C3A04D2D}"/>
              </a:ext>
            </a:extLst>
          </p:cNvPr>
          <p:cNvSpPr>
            <a:spLocks xmlns:a="http://schemas.openxmlformats.org/drawingml/2006/main" noGrp="1"/>
          </p:cNvSpPr>
          <p:nvPr/>
        </p:nvSpPr>
        <p:spPr>
          <a:xfrm xmlns:a="http://schemas.openxmlformats.org/drawingml/2006/main">
            <a:off x="6217920" y="1920240"/>
            <a:ext cx="260604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4600" b="1">
                <a:solidFill>
                  <a:srgbClr val="1C7293"/>
                </a:solidFill>
                <a:latin typeface="Cambria"/>
                <a:ea typeface="Cambria"/>
                <a:cs typeface="Cambria"/>
              </a:rPr>
              <a:t>6/6</a:t>
            </a:r>
          </a:p>
        </p:txBody>
      </p:sp>
      <p:sp>
        <p:nvSpPr>
          <p:cNvPr id="10" name="Text 8">
            <a:extLst xmlns:a="http://schemas.openxmlformats.org/drawingml/2006/main">
              <a:ext uri="{FF2B5EF4-FFF2-40B4-BE49-F238E27FC236}">
                <a16:creationId xmlns:a16="http://schemas.microsoft.com/office/drawing/2014/main" id="{D70BB89E-76EE-4101-9F4C-9B71871E8E2C}"/>
              </a:ext>
            </a:extLst>
          </p:cNvPr>
          <p:cNvSpPr>
            <a:spLocks xmlns:a="http://schemas.openxmlformats.org/drawingml/2006/main" noGrp="1"/>
          </p:cNvSpPr>
          <p:nvPr/>
        </p:nvSpPr>
        <p:spPr>
          <a:xfrm xmlns:a="http://schemas.openxmlformats.org/drawingml/2006/main">
            <a:off x="6217920" y="2670048"/>
            <a:ext cx="260604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a:solidFill>
                  <a:srgbClr val="5A6478"/>
                </a:solidFill>
                <a:latin typeface="Calibri"/>
                <a:ea typeface="Calibri"/>
                <a:cs typeface="Calibri"/>
              </a:rPr>
              <a:t>tests with expected result</a:t>
            </a:r>
          </a:p>
        </p:txBody>
      </p:sp>
      <p:sp>
        <p:nvSpPr>
          <p:cNvPr id="11" name="Text 9">
            <a:extLst xmlns:a="http://schemas.openxmlformats.org/drawingml/2006/main">
              <a:ext uri="{FF2B5EF4-FFF2-40B4-BE49-F238E27FC236}">
                <a16:creationId xmlns:a16="http://schemas.microsoft.com/office/drawing/2014/main" id="{55FA6386-1BB8-4955-895B-70FDE3007B4F}"/>
              </a:ext>
            </a:extLst>
          </p:cNvPr>
          <p:cNvSpPr>
            <a:spLocks xmlns:a="http://schemas.openxmlformats.org/drawingml/2006/main" noGrp="1"/>
          </p:cNvSpPr>
          <p:nvPr/>
        </p:nvSpPr>
        <p:spPr>
          <a:xfrm xmlns:a="http://schemas.openxmlformats.org/drawingml/2006/main">
            <a:off x="9006840" y="1920240"/>
            <a:ext cx="251460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4600" b="1">
                <a:solidFill>
                  <a:srgbClr val="21295C"/>
                </a:solidFill>
                <a:latin typeface="Cambria"/>
                <a:ea typeface="Cambria"/>
                <a:cs typeface="Cambria"/>
              </a:rPr>
              <a:t>2</a:t>
            </a:r>
          </a:p>
        </p:txBody>
      </p:sp>
      <p:sp>
        <p:nvSpPr>
          <p:cNvPr id="12" name="Text 10">
            <a:extLst xmlns:a="http://schemas.openxmlformats.org/drawingml/2006/main">
              <a:ext uri="{FF2B5EF4-FFF2-40B4-BE49-F238E27FC236}">
                <a16:creationId xmlns:a16="http://schemas.microsoft.com/office/drawing/2014/main" id="{BECC180A-0EC3-46DE-9EC0-C5385D77DBB7}"/>
              </a:ext>
            </a:extLst>
          </p:cNvPr>
          <p:cNvSpPr>
            <a:spLocks xmlns:a="http://schemas.openxmlformats.org/drawingml/2006/main" noGrp="1"/>
          </p:cNvSpPr>
          <p:nvPr/>
        </p:nvSpPr>
        <p:spPr>
          <a:xfrm xmlns:a="http://schemas.openxmlformats.org/drawingml/2006/main">
            <a:off x="9006840" y="2670048"/>
            <a:ext cx="251460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a:solidFill>
                  <a:srgbClr val="5A6478"/>
                </a:solidFill>
                <a:latin typeface="Calibri"/>
                <a:ea typeface="Calibri"/>
                <a:cs typeface="Calibri"/>
              </a:rPr>
              <a:t>providers, one HTTP request</a:t>
            </a:r>
          </a:p>
        </p:txBody>
      </p:sp>
      <p:sp>
        <p:nvSpPr>
          <p:cNvPr id="13" name="Shape 11">
            <a:extLst xmlns:a="http://schemas.openxmlformats.org/drawingml/2006/main">
              <a:ext uri="{FF2B5EF4-FFF2-40B4-BE49-F238E27FC236}">
                <a16:creationId xmlns:a16="http://schemas.microsoft.com/office/drawing/2014/main" id="{0CE54204-E19C-4057-BA81-70EEECE8F159}"/>
              </a:ext>
            </a:extLst>
          </p:cNvPr>
          <p:cNvSpPr>
            <a:spLocks xmlns:a="http://schemas.openxmlformats.org/drawingml/2006/main" noGrp="1"/>
          </p:cNvSpPr>
          <p:nvPr/>
        </p:nvSpPr>
        <p:spPr>
          <a:xfrm xmlns:a="http://schemas.openxmlformats.org/drawingml/2006/main">
            <a:off x="640080" y="3291840"/>
            <a:ext cx="10881360" cy="1335024"/>
          </a:xfrm>
          <a:prstGeom xmlns:a="http://schemas.openxmlformats.org/drawingml/2006/main" prst="roundRect">
            <a:avLst>
              <a:gd name="adj" fmla="val 5479"/>
            </a:avLst>
          </a:prstGeom>
          <a:solidFill xmlns:a="http://schemas.openxmlformats.org/drawingml/2006/main">
            <a:srgbClr val="21295C"/>
          </a:solidFill>
          <a:ln xmlns:a="http://schemas.openxmlformats.org/drawingml/2006/main" w="12700">
            <a:solidFill>
              <a:srgbClr val="E2E7F0"/>
            </a:solidFill>
            <a:prstDash val="solid"/>
          </a:ln>
        </p:spPr>
      </p:sp>
      <p:sp>
        <p:nvSpPr>
          <p:cNvPr id="14" name="Text 12">
            <a:extLst xmlns:a="http://schemas.openxmlformats.org/drawingml/2006/main">
              <a:ext uri="{FF2B5EF4-FFF2-40B4-BE49-F238E27FC236}">
                <a16:creationId xmlns:a16="http://schemas.microsoft.com/office/drawing/2014/main" id="{0FAB1E2A-E27F-4F28-B2D6-3D342695C0C2}"/>
              </a:ext>
            </a:extLst>
          </p:cNvPr>
          <p:cNvSpPr>
            <a:spLocks xmlns:a="http://schemas.openxmlformats.org/drawingml/2006/main" noGrp="1"/>
          </p:cNvSpPr>
          <p:nvPr/>
        </p:nvSpPr>
        <p:spPr>
          <a:xfrm xmlns:a="http://schemas.openxmlformats.org/drawingml/2006/main">
            <a:off x="914400" y="3419856"/>
            <a:ext cx="1033272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8FD3C8"/>
                </a:solidFill>
                <a:latin typeface="Calibri"/>
                <a:ea typeface="Calibri"/>
                <a:cs typeface="Calibri"/>
              </a:rPr>
              <a:t>The strongest single result</a:t>
            </a:r>
          </a:p>
        </p:txBody>
      </p:sp>
      <p:sp>
        <p:nvSpPr>
          <p:cNvPr id="15" name="Text 13">
            <a:extLst xmlns:a="http://schemas.openxmlformats.org/drawingml/2006/main">
              <a:ext uri="{FF2B5EF4-FFF2-40B4-BE49-F238E27FC236}">
                <a16:creationId xmlns:a16="http://schemas.microsoft.com/office/drawing/2014/main" id="{546B2C79-7B72-4E31-8262-383462F17FB5}"/>
              </a:ext>
            </a:extLst>
          </p:cNvPr>
          <p:cNvSpPr>
            <a:spLocks xmlns:a="http://schemas.openxmlformats.org/drawingml/2006/main" noGrp="1"/>
          </p:cNvSpPr>
          <p:nvPr/>
        </p:nvSpPr>
        <p:spPr>
          <a:xfrm xmlns:a="http://schemas.openxmlformats.org/drawingml/2006/main">
            <a:off x="914400" y="3694176"/>
            <a:ext cx="1033272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00">
                <a:solidFill>
                  <a:srgbClr val="FFFFFF"/>
                </a:solidFill>
                <a:latin typeface="Courier New"/>
                <a:ea typeface="Courier New"/>
                <a:cs typeface="Courier New"/>
              </a:rPr>
              <a:t>curl http://10.1.1.x   →   &lt;h1&gt;EG334S · AWS public cloud&lt;/h1&gt;  (served by the template itself)</a:t>
            </a:r>
          </a:p>
        </p:txBody>
      </p:sp>
      <p:sp>
        <p:nvSpPr>
          <p:cNvPr id="16" name="Text 14">
            <a:extLst xmlns:a="http://schemas.openxmlformats.org/drawingml/2006/main">
              <a:ext uri="{FF2B5EF4-FFF2-40B4-BE49-F238E27FC236}">
                <a16:creationId xmlns:a16="http://schemas.microsoft.com/office/drawing/2014/main" id="{9B499B75-4FDA-482E-8489-6390A3AC9BC8}"/>
              </a:ext>
            </a:extLst>
          </p:cNvPr>
          <p:cNvSpPr>
            <a:spLocks xmlns:a="http://schemas.openxmlformats.org/drawingml/2006/main" noGrp="1"/>
          </p:cNvSpPr>
          <p:nvPr/>
        </p:nvSpPr>
        <p:spPr>
          <a:xfrm xmlns:a="http://schemas.openxmlformats.org/drawingml/2006/main">
            <a:off x="914400" y="4041648"/>
            <a:ext cx="10332720"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a:solidFill>
                  <a:srgbClr val="CADCFC"/>
                </a:solidFill>
                <a:latin typeface="Calibri"/>
                <a:ea typeface="Calibri"/>
                <a:cs typeface="Calibri"/>
              </a:rPr>
              <a:t>A complete application request, issued from a virtual machine in Azure in Singapore, crossed an encrypted tunnel over the public internet, was served by Apache in AWS in Ireland, and returned by the same path.</a:t>
            </a:r>
          </a:p>
        </p:txBody>
      </p:sp>
      <p:sp>
        <p:nvSpPr>
          <p:cNvPr id="17" name="Shape 15">
            <a:extLst xmlns:a="http://schemas.openxmlformats.org/drawingml/2006/main">
              <a:ext uri="{FF2B5EF4-FFF2-40B4-BE49-F238E27FC236}">
                <a16:creationId xmlns:a16="http://schemas.microsoft.com/office/drawing/2014/main" id="{ED08D35F-56C6-4613-8A54-A879430FD343}"/>
              </a:ext>
            </a:extLst>
          </p:cNvPr>
          <p:cNvSpPr>
            <a:spLocks xmlns:a="http://schemas.openxmlformats.org/drawingml/2006/main" noGrp="1"/>
          </p:cNvSpPr>
          <p:nvPr/>
        </p:nvSpPr>
        <p:spPr>
          <a:xfrm xmlns:a="http://schemas.openxmlformats.org/drawingml/2006/main">
            <a:off x="640080" y="4773168"/>
            <a:ext cx="2606040" cy="1234440"/>
          </a:xfrm>
          <a:prstGeom xmlns:a="http://schemas.openxmlformats.org/drawingml/2006/main" prst="roundRect">
            <a:avLst>
              <a:gd name="adj" fmla="val 5926"/>
            </a:avLst>
          </a:prstGeom>
          <a:solidFill xmlns:a="http://schemas.openxmlformats.org/drawingml/2006/main">
            <a:srgbClr val="F4F6FA"/>
          </a:solidFill>
          <a:ln xmlns:a="http://schemas.openxmlformats.org/drawingml/2006/main" w="12700">
            <a:solidFill>
              <a:srgbClr val="E2E7F0"/>
            </a:solidFill>
            <a:prstDash val="solid"/>
          </a:ln>
        </p:spPr>
      </p:sp>
      <p:sp>
        <p:nvSpPr>
          <p:cNvPr id="18" name="Text 16">
            <a:extLst xmlns:a="http://schemas.openxmlformats.org/drawingml/2006/main">
              <a:ext uri="{FF2B5EF4-FFF2-40B4-BE49-F238E27FC236}">
                <a16:creationId xmlns:a16="http://schemas.microsoft.com/office/drawing/2014/main" id="{23E1101D-CA0A-4445-9305-DCB8BB173D72}"/>
              </a:ext>
            </a:extLst>
          </p:cNvPr>
          <p:cNvSpPr>
            <a:spLocks xmlns:a="http://schemas.openxmlformats.org/drawingml/2006/main" noGrp="1"/>
          </p:cNvSpPr>
          <p:nvPr/>
        </p:nvSpPr>
        <p:spPr>
          <a:xfrm xmlns:a="http://schemas.openxmlformats.org/drawingml/2006/main">
            <a:off x="804672" y="4882896"/>
            <a:ext cx="22860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50" b="1">
                <a:solidFill>
                  <a:srgbClr val="065A82"/>
                </a:solidFill>
                <a:latin typeface="Calibri"/>
                <a:ea typeface="Calibri"/>
                <a:cs typeface="Calibri"/>
              </a:rPr>
              <a:t>Control plane</a:t>
            </a:r>
          </a:p>
        </p:txBody>
      </p:sp>
      <p:sp>
        <p:nvSpPr>
          <p:cNvPr id="19" name="Text 17">
            <a:extLst xmlns:a="http://schemas.openxmlformats.org/drawingml/2006/main">
              <a:ext uri="{FF2B5EF4-FFF2-40B4-BE49-F238E27FC236}">
                <a16:creationId xmlns:a16="http://schemas.microsoft.com/office/drawing/2014/main" id="{1D031CC3-9494-40A9-97CE-9CA78B86EE1E}"/>
              </a:ext>
            </a:extLst>
          </p:cNvPr>
          <p:cNvSpPr>
            <a:spLocks xmlns:a="http://schemas.openxmlformats.org/drawingml/2006/main" noGrp="1"/>
          </p:cNvSpPr>
          <p:nvPr/>
        </p:nvSpPr>
        <p:spPr>
          <a:xfrm xmlns:a="http://schemas.openxmlformats.org/drawingml/2006/main">
            <a:off x="804672" y="5157216"/>
            <a:ext cx="2286000" cy="7498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478"/>
                </a:solidFill>
                <a:latin typeface="Calibri"/>
                <a:ea typeface="Calibri"/>
                <a:cs typeface="Calibri"/>
              </a:rPr>
              <a:t>Provider telemetry confirms an active endpoint for each VPN</a:t>
            </a:r>
          </a:p>
        </p:txBody>
      </p:sp>
      <p:sp>
        <p:nvSpPr>
          <p:cNvPr id="20" name="Shape 18">
            <a:extLst xmlns:a="http://schemas.openxmlformats.org/drawingml/2006/main">
              <a:ext uri="{FF2B5EF4-FFF2-40B4-BE49-F238E27FC236}">
                <a16:creationId xmlns:a16="http://schemas.microsoft.com/office/drawing/2014/main" id="{B9CE5383-0150-4EB1-AC0A-01224CF94A3C}"/>
              </a:ext>
            </a:extLst>
          </p:cNvPr>
          <p:cNvSpPr>
            <a:spLocks xmlns:a="http://schemas.openxmlformats.org/drawingml/2006/main" noGrp="1"/>
          </p:cNvSpPr>
          <p:nvPr/>
        </p:nvSpPr>
        <p:spPr>
          <a:xfrm xmlns:a="http://schemas.openxmlformats.org/drawingml/2006/main">
            <a:off x="3401568" y="4773168"/>
            <a:ext cx="2606040" cy="1234440"/>
          </a:xfrm>
          <a:prstGeom xmlns:a="http://schemas.openxmlformats.org/drawingml/2006/main" prst="roundRect">
            <a:avLst>
              <a:gd name="adj" fmla="val 5926"/>
            </a:avLst>
          </a:prstGeom>
          <a:solidFill xmlns:a="http://schemas.openxmlformats.org/drawingml/2006/main">
            <a:srgbClr val="F4F6FA"/>
          </a:solidFill>
          <a:ln xmlns:a="http://schemas.openxmlformats.org/drawingml/2006/main" w="12700">
            <a:solidFill>
              <a:srgbClr val="E2E7F0"/>
            </a:solidFill>
            <a:prstDash val="solid"/>
          </a:ln>
        </p:spPr>
      </p:sp>
      <p:sp>
        <p:nvSpPr>
          <p:cNvPr id="21" name="Text 19">
            <a:extLst xmlns:a="http://schemas.openxmlformats.org/drawingml/2006/main">
              <a:ext uri="{FF2B5EF4-FFF2-40B4-BE49-F238E27FC236}">
                <a16:creationId xmlns:a16="http://schemas.microsoft.com/office/drawing/2014/main" id="{58F9A48A-2C5A-489D-98B7-C1387853C239}"/>
              </a:ext>
            </a:extLst>
          </p:cNvPr>
          <p:cNvSpPr>
            <a:spLocks xmlns:a="http://schemas.openxmlformats.org/drawingml/2006/main" noGrp="1"/>
          </p:cNvSpPr>
          <p:nvPr/>
        </p:nvSpPr>
        <p:spPr>
          <a:xfrm xmlns:a="http://schemas.openxmlformats.org/drawingml/2006/main">
            <a:off x="3566160" y="4882896"/>
            <a:ext cx="22860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50" b="1">
                <a:solidFill>
                  <a:srgbClr val="065A82"/>
                </a:solidFill>
                <a:latin typeface="Calibri"/>
                <a:ea typeface="Calibri"/>
                <a:cs typeface="Calibri"/>
              </a:rPr>
              <a:t>Data plane</a:t>
            </a:r>
          </a:p>
        </p:txBody>
      </p:sp>
      <p:sp>
        <p:nvSpPr>
          <p:cNvPr id="22" name="Text 20">
            <a:extLst xmlns:a="http://schemas.openxmlformats.org/drawingml/2006/main">
              <a:ext uri="{FF2B5EF4-FFF2-40B4-BE49-F238E27FC236}">
                <a16:creationId xmlns:a16="http://schemas.microsoft.com/office/drawing/2014/main" id="{EDA3D967-AD88-4364-A2C8-1E474CB20392}"/>
              </a:ext>
            </a:extLst>
          </p:cNvPr>
          <p:cNvSpPr>
            <a:spLocks xmlns:a="http://schemas.openxmlformats.org/drawingml/2006/main" noGrp="1"/>
          </p:cNvSpPr>
          <p:nvPr/>
        </p:nvSpPr>
        <p:spPr>
          <a:xfrm xmlns:a="http://schemas.openxmlformats.org/drawingml/2006/main">
            <a:off x="3566160" y="5157216"/>
            <a:ext cx="2286000" cy="7498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478"/>
                </a:solidFill>
                <a:latin typeface="Calibri"/>
                <a:ea typeface="Calibri"/>
                <a:cs typeface="Calibri"/>
              </a:rPr>
              <a:t>ICMP: 0% loss; TTL 254 supports the routed-path evidence</a:t>
            </a:r>
          </a:p>
        </p:txBody>
      </p:sp>
      <p:sp>
        <p:nvSpPr>
          <p:cNvPr id="23" name="Shape 21">
            <a:extLst xmlns:a="http://schemas.openxmlformats.org/drawingml/2006/main">
              <a:ext uri="{FF2B5EF4-FFF2-40B4-BE49-F238E27FC236}">
                <a16:creationId xmlns:a16="http://schemas.microsoft.com/office/drawing/2014/main" id="{83F43A98-3CD6-42C0-9539-79DD24CC3D2D}"/>
              </a:ext>
            </a:extLst>
          </p:cNvPr>
          <p:cNvSpPr>
            <a:spLocks xmlns:a="http://schemas.openxmlformats.org/drawingml/2006/main" noGrp="1"/>
          </p:cNvSpPr>
          <p:nvPr/>
        </p:nvSpPr>
        <p:spPr>
          <a:xfrm xmlns:a="http://schemas.openxmlformats.org/drawingml/2006/main">
            <a:off x="6163056" y="4773168"/>
            <a:ext cx="2606040" cy="1234440"/>
          </a:xfrm>
          <a:prstGeom xmlns:a="http://schemas.openxmlformats.org/drawingml/2006/main" prst="roundRect">
            <a:avLst>
              <a:gd name="adj" fmla="val 5926"/>
            </a:avLst>
          </a:prstGeom>
          <a:solidFill xmlns:a="http://schemas.openxmlformats.org/drawingml/2006/main">
            <a:srgbClr val="F4F6FA"/>
          </a:solidFill>
          <a:ln xmlns:a="http://schemas.openxmlformats.org/drawingml/2006/main" w="12700">
            <a:solidFill>
              <a:srgbClr val="E2E7F0"/>
            </a:solidFill>
            <a:prstDash val="solid"/>
          </a:ln>
        </p:spPr>
      </p:sp>
      <p:sp>
        <p:nvSpPr>
          <p:cNvPr id="24" name="Text 22">
            <a:extLst xmlns:a="http://schemas.openxmlformats.org/drawingml/2006/main">
              <a:ext uri="{FF2B5EF4-FFF2-40B4-BE49-F238E27FC236}">
                <a16:creationId xmlns:a16="http://schemas.microsoft.com/office/drawing/2014/main" id="{44B4C727-4BB0-454A-9363-CE34D11EA233}"/>
              </a:ext>
            </a:extLst>
          </p:cNvPr>
          <p:cNvSpPr>
            <a:spLocks xmlns:a="http://schemas.openxmlformats.org/drawingml/2006/main" noGrp="1"/>
          </p:cNvSpPr>
          <p:nvPr/>
        </p:nvSpPr>
        <p:spPr>
          <a:xfrm xmlns:a="http://schemas.openxmlformats.org/drawingml/2006/main">
            <a:off x="6327648" y="4882896"/>
            <a:ext cx="22860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50" b="1">
                <a:solidFill>
                  <a:srgbClr val="065A82"/>
                </a:solidFill>
                <a:latin typeface="Calibri"/>
                <a:ea typeface="Calibri"/>
                <a:cs typeface="Calibri"/>
              </a:rPr>
              <a:t>Application layer</a:t>
            </a:r>
          </a:p>
        </p:txBody>
      </p:sp>
      <p:sp>
        <p:nvSpPr>
          <p:cNvPr id="25" name="Text 23">
            <a:extLst xmlns:a="http://schemas.openxmlformats.org/drawingml/2006/main">
              <a:ext uri="{FF2B5EF4-FFF2-40B4-BE49-F238E27FC236}">
                <a16:creationId xmlns:a16="http://schemas.microsoft.com/office/drawing/2014/main" id="{2F2D90B1-2ECF-4A54-958B-CB2D15256A21}"/>
              </a:ext>
            </a:extLst>
          </p:cNvPr>
          <p:cNvSpPr>
            <a:spLocks xmlns:a="http://schemas.openxmlformats.org/drawingml/2006/main" noGrp="1"/>
          </p:cNvSpPr>
          <p:nvPr/>
        </p:nvSpPr>
        <p:spPr>
          <a:xfrm xmlns:a="http://schemas.openxmlformats.org/drawingml/2006/main">
            <a:off x="6327648" y="5157216"/>
            <a:ext cx="2286000" cy="7498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478"/>
                </a:solidFill>
                <a:latin typeface="Calibri"/>
                <a:ea typeface="Calibri"/>
                <a:cs typeface="Calibri"/>
              </a:rPr>
              <a:t>HTTP served across two cloud providers</a:t>
            </a:r>
          </a:p>
        </p:txBody>
      </p:sp>
      <p:sp>
        <p:nvSpPr>
          <p:cNvPr id="26" name="Shape 24">
            <a:extLst xmlns:a="http://schemas.openxmlformats.org/drawingml/2006/main">
              <a:ext uri="{FF2B5EF4-FFF2-40B4-BE49-F238E27FC236}">
                <a16:creationId xmlns:a16="http://schemas.microsoft.com/office/drawing/2014/main" id="{0FC9DAB7-F8F2-456E-A3CE-CB606B398C2B}"/>
              </a:ext>
            </a:extLst>
          </p:cNvPr>
          <p:cNvSpPr>
            <a:spLocks xmlns:a="http://schemas.openxmlformats.org/drawingml/2006/main" noGrp="1"/>
          </p:cNvSpPr>
          <p:nvPr/>
        </p:nvSpPr>
        <p:spPr>
          <a:xfrm xmlns:a="http://schemas.openxmlformats.org/drawingml/2006/main">
            <a:off x="8924544" y="4773168"/>
            <a:ext cx="2606040" cy="1234440"/>
          </a:xfrm>
          <a:prstGeom xmlns:a="http://schemas.openxmlformats.org/drawingml/2006/main" prst="roundRect">
            <a:avLst>
              <a:gd name="adj" fmla="val 5926"/>
            </a:avLst>
          </a:prstGeom>
          <a:solidFill xmlns:a="http://schemas.openxmlformats.org/drawingml/2006/main">
            <a:srgbClr val="F4F6FA"/>
          </a:solidFill>
          <a:ln xmlns:a="http://schemas.openxmlformats.org/drawingml/2006/main" w="12700">
            <a:solidFill>
              <a:srgbClr val="E2E7F0"/>
            </a:solidFill>
            <a:prstDash val="solid"/>
          </a:ln>
        </p:spPr>
      </p:sp>
      <p:sp>
        <p:nvSpPr>
          <p:cNvPr id="27" name="Text 25">
            <a:extLst xmlns:a="http://schemas.openxmlformats.org/drawingml/2006/main">
              <a:ext uri="{FF2B5EF4-FFF2-40B4-BE49-F238E27FC236}">
                <a16:creationId xmlns:a16="http://schemas.microsoft.com/office/drawing/2014/main" id="{573F11ED-2676-40FE-9E55-679E4EC1B261}"/>
              </a:ext>
            </a:extLst>
          </p:cNvPr>
          <p:cNvSpPr>
            <a:spLocks xmlns:a="http://schemas.openxmlformats.org/drawingml/2006/main" noGrp="1"/>
          </p:cNvSpPr>
          <p:nvPr/>
        </p:nvSpPr>
        <p:spPr>
          <a:xfrm xmlns:a="http://schemas.openxmlformats.org/drawingml/2006/main">
            <a:off x="9089136" y="4882896"/>
            <a:ext cx="22860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50" b="1">
                <a:solidFill>
                  <a:srgbClr val="065A82"/>
                </a:solidFill>
                <a:latin typeface="Calibri"/>
                <a:ea typeface="Calibri"/>
                <a:cs typeface="Calibri"/>
              </a:rPr>
              <a:t>Negative test</a:t>
            </a:r>
          </a:p>
        </p:txBody>
      </p:sp>
      <p:sp>
        <p:nvSpPr>
          <p:cNvPr id="28" name="Text 26">
            <a:extLst xmlns:a="http://schemas.openxmlformats.org/drawingml/2006/main">
              <a:ext uri="{FF2B5EF4-FFF2-40B4-BE49-F238E27FC236}">
                <a16:creationId xmlns:a16="http://schemas.microsoft.com/office/drawing/2014/main" id="{66A04BBD-03AE-44C7-96F0-3EC49E53854B}"/>
              </a:ext>
            </a:extLst>
          </p:cNvPr>
          <p:cNvSpPr>
            <a:spLocks xmlns:a="http://schemas.openxmlformats.org/drawingml/2006/main" noGrp="1"/>
          </p:cNvSpPr>
          <p:nvPr/>
        </p:nvSpPr>
        <p:spPr>
          <a:xfrm xmlns:a="http://schemas.openxmlformats.org/drawingml/2006/main">
            <a:off x="9089136" y="5157216"/>
            <a:ext cx="2286000" cy="7498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478"/>
                </a:solidFill>
                <a:latin typeface="Calibri"/>
                <a:ea typeface="Calibri"/>
                <a:cs typeface="Calibri"/>
              </a:rPr>
              <a:t>Transitive path fails, as designed and documented</a:t>
            </a:r>
          </a:p>
        </p:txBody>
      </p:sp>
    </p:spTree>
    <p:extLst>
      <p:ext uri="{BB962C8B-B14F-4D97-AF65-F5344CB8AC3E}">
        <p14:creationId xmlns:p14="http://schemas.microsoft.com/office/powerpoint/2010/main" val="607658778"/>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DE38860-58E5-4E4D-8639-824CC3BEB584}"/>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SECTION 6, LESSONS</a:t>
            </a:r>
          </a:p>
        </p:txBody>
      </p:sp>
      <p:sp>
        <p:nvSpPr>
          <p:cNvPr id="3" name="Text 1">
            <a:extLst xmlns:a="http://schemas.openxmlformats.org/drawingml/2006/main">
              <a:ext uri="{FF2B5EF4-FFF2-40B4-BE49-F238E27FC236}">
                <a16:creationId xmlns:a16="http://schemas.microsoft.com/office/drawing/2014/main" id="{32DA9DE8-290D-44F7-9BB2-CC6B8F1B2E89}"/>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What I would tell myself at the start</a:t>
            </a:r>
          </a:p>
        </p:txBody>
      </p:sp>
      <p:sp>
        <p:nvSpPr>
          <p:cNvPr id="4" name="Shape 2">
            <a:extLst xmlns:a="http://schemas.openxmlformats.org/drawingml/2006/main">
              <a:ext uri="{FF2B5EF4-FFF2-40B4-BE49-F238E27FC236}">
                <a16:creationId xmlns:a16="http://schemas.microsoft.com/office/drawing/2014/main" id="{04575D93-2622-41E3-9171-DD64739BED16}"/>
              </a:ext>
            </a:extLst>
          </p:cNvPr>
          <p:cNvSpPr>
            <a:spLocks xmlns:a="http://schemas.openxmlformats.org/drawingml/2006/main" noGrp="1"/>
          </p:cNvSpPr>
          <p:nvPr/>
        </p:nvSpPr>
        <p:spPr>
          <a:xfrm xmlns:a="http://schemas.openxmlformats.org/drawingml/2006/main">
            <a:off x="640080" y="1554480"/>
            <a:ext cx="5394960" cy="1965960"/>
          </a:xfrm>
          <a:prstGeom xmlns:a="http://schemas.openxmlformats.org/drawingml/2006/main" prst="roundRect">
            <a:avLst>
              <a:gd name="adj" fmla="val 3721"/>
            </a:avLst>
          </a:prstGeom>
          <a:solidFill xmlns:a="http://schemas.openxmlformats.org/drawingml/2006/main">
            <a:srgbClr val="F4F6FA"/>
          </a:solidFill>
          <a:ln xmlns:a="http://schemas.openxmlformats.org/drawingml/2006/main" w="12700">
            <a:solidFill>
              <a:srgbClr val="E2E7F0"/>
            </a:solidFill>
            <a:prstDash val="solid"/>
          </a:ln>
        </p:spPr>
      </p:sp>
      <p:sp>
        <p:nvSpPr>
          <p:cNvPr id="5" name="Shape 3">
            <a:extLst xmlns:a="http://schemas.openxmlformats.org/drawingml/2006/main">
              <a:ext uri="{FF2B5EF4-FFF2-40B4-BE49-F238E27FC236}">
                <a16:creationId xmlns:a16="http://schemas.microsoft.com/office/drawing/2014/main" id="{148F10F1-A9E2-4054-8F5F-2753F28407D1}"/>
              </a:ext>
            </a:extLst>
          </p:cNvPr>
          <p:cNvSpPr>
            <a:spLocks xmlns:a="http://schemas.openxmlformats.org/drawingml/2006/main" noGrp="1"/>
          </p:cNvSpPr>
          <p:nvPr/>
        </p:nvSpPr>
        <p:spPr>
          <a:xfrm xmlns:a="http://schemas.openxmlformats.org/drawingml/2006/main">
            <a:off x="868680" y="1783080"/>
            <a:ext cx="475488" cy="475488"/>
          </a:xfrm>
          <a:prstGeom xmlns:a="http://schemas.openxmlformats.org/drawingml/2006/main" prst="ellipse">
            <a:avLst/>
          </a:prstGeom>
          <a:solidFill xmlns:a="http://schemas.openxmlformats.org/drawingml/2006/main">
            <a:srgbClr val="065A82"/>
          </a:solidFill>
          <a:ln xmlns:a="http://schemas.openxmlformats.org/drawingml/2006/main" w="12700">
            <a:solidFill>
              <a:srgbClr val="065A82"/>
            </a:solidFill>
            <a:prstDash val="solid"/>
          </a:ln>
        </p:spPr>
      </p:sp>
      <p:sp>
        <p:nvSpPr>
          <p:cNvPr id="6" name="Text 4">
            <a:extLst xmlns:a="http://schemas.openxmlformats.org/drawingml/2006/main">
              <a:ext uri="{FF2B5EF4-FFF2-40B4-BE49-F238E27FC236}">
                <a16:creationId xmlns:a16="http://schemas.microsoft.com/office/drawing/2014/main" id="{0E48CB7A-58CA-4D89-A7B9-20A1ACD3232D}"/>
              </a:ext>
            </a:extLst>
          </p:cNvPr>
          <p:cNvSpPr>
            <a:spLocks xmlns:a="http://schemas.openxmlformats.org/drawingml/2006/main" noGrp="1"/>
          </p:cNvSpPr>
          <p:nvPr/>
        </p:nvSpPr>
        <p:spPr>
          <a:xfrm xmlns:a="http://schemas.openxmlformats.org/drawingml/2006/main">
            <a:off x="868680" y="178308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1</a:t>
            </a:r>
          </a:p>
        </p:txBody>
      </p:sp>
      <p:sp>
        <p:nvSpPr>
          <p:cNvPr id="7" name="Text 5">
            <a:extLst xmlns:a="http://schemas.openxmlformats.org/drawingml/2006/main">
              <a:ext uri="{FF2B5EF4-FFF2-40B4-BE49-F238E27FC236}">
                <a16:creationId xmlns:a16="http://schemas.microsoft.com/office/drawing/2014/main" id="{28A72843-DC46-4978-93E7-0273D5BE41D7}"/>
              </a:ext>
            </a:extLst>
          </p:cNvPr>
          <p:cNvSpPr>
            <a:spLocks xmlns:a="http://schemas.openxmlformats.org/drawingml/2006/main" noGrp="1"/>
          </p:cNvSpPr>
          <p:nvPr/>
        </p:nvSpPr>
        <p:spPr>
          <a:xfrm xmlns:a="http://schemas.openxmlformats.org/drawingml/2006/main">
            <a:off x="868680" y="2395728"/>
            <a:ext cx="4937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21295C"/>
                </a:solidFill>
                <a:latin typeface="Calibri"/>
                <a:ea typeface="Calibri"/>
                <a:cs typeface="Calibri"/>
              </a:rPr>
              <a:t>“Tunnel UP” means almost nothing</a:t>
            </a:r>
          </a:p>
        </p:txBody>
      </p:sp>
      <p:sp>
        <p:nvSpPr>
          <p:cNvPr id="8" name="Text 6">
            <a:extLst xmlns:a="http://schemas.openxmlformats.org/drawingml/2006/main">
              <a:ext uri="{FF2B5EF4-FFF2-40B4-BE49-F238E27FC236}">
                <a16:creationId xmlns:a16="http://schemas.microsoft.com/office/drawing/2014/main" id="{11298D5A-08AC-4AF0-8E0B-D98D27B80FBC}"/>
              </a:ext>
            </a:extLst>
          </p:cNvPr>
          <p:cNvSpPr>
            <a:spLocks xmlns:a="http://schemas.openxmlformats.org/drawingml/2006/main" noGrp="1"/>
          </p:cNvSpPr>
          <p:nvPr/>
        </p:nvSpPr>
        <p:spPr>
          <a:xfrm xmlns:a="http://schemas.openxmlformats.org/drawingml/2006/main">
            <a:off x="868680" y="2761488"/>
            <a:ext cx="493776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478"/>
                </a:solidFill>
                <a:latin typeface="Calibri"/>
                <a:ea typeface="Calibri"/>
                <a:cs typeface="Calibri"/>
              </a:rPr>
              <a:t>It proves only that gateways negotiated. In this build, the data-plane faults were routing, source/destination checking or security groups. Test what you built before changing managed VPN settings.</a:t>
            </a:r>
          </a:p>
        </p:txBody>
      </p:sp>
      <p:sp>
        <p:nvSpPr>
          <p:cNvPr id="9" name="Shape 7">
            <a:extLst xmlns:a="http://schemas.openxmlformats.org/drawingml/2006/main">
              <a:ext uri="{FF2B5EF4-FFF2-40B4-BE49-F238E27FC236}">
                <a16:creationId xmlns:a16="http://schemas.microsoft.com/office/drawing/2014/main" id="{9EA1D45E-FFEB-4C34-9AAE-0E0B2B7180E7}"/>
              </a:ext>
            </a:extLst>
          </p:cNvPr>
          <p:cNvSpPr>
            <a:spLocks xmlns:a="http://schemas.openxmlformats.org/drawingml/2006/main" noGrp="1"/>
          </p:cNvSpPr>
          <p:nvPr/>
        </p:nvSpPr>
        <p:spPr>
          <a:xfrm xmlns:a="http://schemas.openxmlformats.org/drawingml/2006/main">
            <a:off x="6309360" y="1554480"/>
            <a:ext cx="5394960" cy="1965960"/>
          </a:xfrm>
          <a:prstGeom xmlns:a="http://schemas.openxmlformats.org/drawingml/2006/main" prst="roundRect">
            <a:avLst>
              <a:gd name="adj" fmla="val 3721"/>
            </a:avLst>
          </a:prstGeom>
          <a:solidFill xmlns:a="http://schemas.openxmlformats.org/drawingml/2006/main">
            <a:srgbClr val="F4F6FA"/>
          </a:solidFill>
          <a:ln xmlns:a="http://schemas.openxmlformats.org/drawingml/2006/main" w="12700">
            <a:solidFill>
              <a:srgbClr val="E2E7F0"/>
            </a:solidFill>
            <a:prstDash val="solid"/>
          </a:ln>
        </p:spPr>
      </p:sp>
      <p:sp>
        <p:nvSpPr>
          <p:cNvPr id="10" name="Shape 8">
            <a:extLst xmlns:a="http://schemas.openxmlformats.org/drawingml/2006/main">
              <a:ext uri="{FF2B5EF4-FFF2-40B4-BE49-F238E27FC236}">
                <a16:creationId xmlns:a16="http://schemas.microsoft.com/office/drawing/2014/main" id="{1F2EAFEC-2873-44FB-8854-8022876A6E3F}"/>
              </a:ext>
            </a:extLst>
          </p:cNvPr>
          <p:cNvSpPr>
            <a:spLocks xmlns:a="http://schemas.openxmlformats.org/drawingml/2006/main" noGrp="1"/>
          </p:cNvSpPr>
          <p:nvPr/>
        </p:nvSpPr>
        <p:spPr>
          <a:xfrm xmlns:a="http://schemas.openxmlformats.org/drawingml/2006/main">
            <a:off x="6537960" y="1783080"/>
            <a:ext cx="475488" cy="475488"/>
          </a:xfrm>
          <a:prstGeom xmlns:a="http://schemas.openxmlformats.org/drawingml/2006/main" prst="ellipse">
            <a:avLst/>
          </a:prstGeom>
          <a:solidFill xmlns:a="http://schemas.openxmlformats.org/drawingml/2006/main">
            <a:srgbClr val="1C7293"/>
          </a:solidFill>
          <a:ln xmlns:a="http://schemas.openxmlformats.org/drawingml/2006/main" w="12700">
            <a:solidFill>
              <a:srgbClr val="1C7293"/>
            </a:solidFill>
            <a:prstDash val="solid"/>
          </a:ln>
        </p:spPr>
      </p:sp>
      <p:sp>
        <p:nvSpPr>
          <p:cNvPr id="11" name="Text 9">
            <a:extLst xmlns:a="http://schemas.openxmlformats.org/drawingml/2006/main">
              <a:ext uri="{FF2B5EF4-FFF2-40B4-BE49-F238E27FC236}">
                <a16:creationId xmlns:a16="http://schemas.microsoft.com/office/drawing/2014/main" id="{0EDE05D6-3214-49AE-883B-186AA7F3303E}"/>
              </a:ext>
            </a:extLst>
          </p:cNvPr>
          <p:cNvSpPr>
            <a:spLocks xmlns:a="http://schemas.openxmlformats.org/drawingml/2006/main" noGrp="1"/>
          </p:cNvSpPr>
          <p:nvPr/>
        </p:nvSpPr>
        <p:spPr>
          <a:xfrm xmlns:a="http://schemas.openxmlformats.org/drawingml/2006/main">
            <a:off x="6537960" y="178308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2</a:t>
            </a:r>
          </a:p>
        </p:txBody>
      </p:sp>
      <p:sp>
        <p:nvSpPr>
          <p:cNvPr id="12" name="Text 10">
            <a:extLst xmlns:a="http://schemas.openxmlformats.org/drawingml/2006/main">
              <a:ext uri="{FF2B5EF4-FFF2-40B4-BE49-F238E27FC236}">
                <a16:creationId xmlns:a16="http://schemas.microsoft.com/office/drawing/2014/main" id="{20B7768C-C529-4EF8-BC01-4D597899CCC6}"/>
              </a:ext>
            </a:extLst>
          </p:cNvPr>
          <p:cNvSpPr>
            <a:spLocks xmlns:a="http://schemas.openxmlformats.org/drawingml/2006/main" noGrp="1"/>
          </p:cNvSpPr>
          <p:nvPr/>
        </p:nvSpPr>
        <p:spPr>
          <a:xfrm xmlns:a="http://schemas.openxmlformats.org/drawingml/2006/main">
            <a:off x="6537960" y="2395728"/>
            <a:ext cx="4937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21295C"/>
                </a:solidFill>
                <a:latin typeface="Calibri"/>
                <a:ea typeface="Calibri"/>
                <a:cs typeface="Calibri"/>
              </a:rPr>
              <a:t>Read the quota before choosing</a:t>
            </a:r>
          </a:p>
        </p:txBody>
      </p:sp>
      <p:sp>
        <p:nvSpPr>
          <p:cNvPr id="13" name="Text 11">
            <a:extLst xmlns:a="http://schemas.openxmlformats.org/drawingml/2006/main">
              <a:ext uri="{FF2B5EF4-FFF2-40B4-BE49-F238E27FC236}">
                <a16:creationId xmlns:a16="http://schemas.microsoft.com/office/drawing/2014/main" id="{768B1514-7E88-4623-BD93-C3761116E4CE}"/>
              </a:ext>
            </a:extLst>
          </p:cNvPr>
          <p:cNvSpPr>
            <a:spLocks xmlns:a="http://schemas.openxmlformats.org/drawingml/2006/main" noGrp="1"/>
          </p:cNvSpPr>
          <p:nvPr/>
        </p:nvSpPr>
        <p:spPr>
          <a:xfrm xmlns:a="http://schemas.openxmlformats.org/drawingml/2006/main">
            <a:off x="6537960" y="2761488"/>
            <a:ext cx="493776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478"/>
                </a:solidFill>
                <a:latin typeface="Calibri"/>
                <a:ea typeface="Calibri"/>
                <a:cs typeface="Calibri"/>
              </a:rPr>
              <a:t>I failed three deployments guessing at VM sizes. One command showed me exactly what the subscription was allowed to run. Diagnose, don't guess.</a:t>
            </a:r>
          </a:p>
        </p:txBody>
      </p:sp>
      <p:sp>
        <p:nvSpPr>
          <p:cNvPr id="14" name="Shape 12">
            <a:extLst xmlns:a="http://schemas.openxmlformats.org/drawingml/2006/main">
              <a:ext uri="{FF2B5EF4-FFF2-40B4-BE49-F238E27FC236}">
                <a16:creationId xmlns:a16="http://schemas.microsoft.com/office/drawing/2014/main" id="{BE3B2B53-EA33-4F0A-B5E8-666B2738C9DF}"/>
              </a:ext>
            </a:extLst>
          </p:cNvPr>
          <p:cNvSpPr>
            <a:spLocks xmlns:a="http://schemas.openxmlformats.org/drawingml/2006/main" noGrp="1"/>
          </p:cNvSpPr>
          <p:nvPr/>
        </p:nvSpPr>
        <p:spPr>
          <a:xfrm xmlns:a="http://schemas.openxmlformats.org/drawingml/2006/main">
            <a:off x="640080" y="3703320"/>
            <a:ext cx="5394960" cy="1965960"/>
          </a:xfrm>
          <a:prstGeom xmlns:a="http://schemas.openxmlformats.org/drawingml/2006/main" prst="roundRect">
            <a:avLst>
              <a:gd name="adj" fmla="val 3721"/>
            </a:avLst>
          </a:prstGeom>
          <a:solidFill xmlns:a="http://schemas.openxmlformats.org/drawingml/2006/main">
            <a:srgbClr val="F4F6FA"/>
          </a:solidFill>
          <a:ln xmlns:a="http://schemas.openxmlformats.org/drawingml/2006/main" w="12700">
            <a:solidFill>
              <a:srgbClr val="E2E7F0"/>
            </a:solidFill>
            <a:prstDash val="solid"/>
          </a:ln>
        </p:spPr>
      </p:sp>
      <p:sp>
        <p:nvSpPr>
          <p:cNvPr id="15" name="Shape 13">
            <a:extLst xmlns:a="http://schemas.openxmlformats.org/drawingml/2006/main">
              <a:ext uri="{FF2B5EF4-FFF2-40B4-BE49-F238E27FC236}">
                <a16:creationId xmlns:a16="http://schemas.microsoft.com/office/drawing/2014/main" id="{461DBA39-880D-4CA9-8C9C-2B2B561BEE87}"/>
              </a:ext>
            </a:extLst>
          </p:cNvPr>
          <p:cNvSpPr>
            <a:spLocks xmlns:a="http://schemas.openxmlformats.org/drawingml/2006/main" noGrp="1"/>
          </p:cNvSpPr>
          <p:nvPr/>
        </p:nvSpPr>
        <p:spPr>
          <a:xfrm xmlns:a="http://schemas.openxmlformats.org/drawingml/2006/main">
            <a:off x="868680" y="3931920"/>
            <a:ext cx="475488" cy="475488"/>
          </a:xfrm>
          <a:prstGeom xmlns:a="http://schemas.openxmlformats.org/drawingml/2006/main" prst="ellipse">
            <a:avLst/>
          </a:prstGeom>
          <a:solidFill xmlns:a="http://schemas.openxmlformats.org/drawingml/2006/main">
            <a:srgbClr val="065A82"/>
          </a:solidFill>
          <a:ln xmlns:a="http://schemas.openxmlformats.org/drawingml/2006/main" w="12700">
            <a:solidFill>
              <a:srgbClr val="065A82"/>
            </a:solidFill>
            <a:prstDash val="solid"/>
          </a:ln>
        </p:spPr>
      </p:sp>
      <p:sp>
        <p:nvSpPr>
          <p:cNvPr id="16" name="Text 14">
            <a:extLst xmlns:a="http://schemas.openxmlformats.org/drawingml/2006/main">
              <a:ext uri="{FF2B5EF4-FFF2-40B4-BE49-F238E27FC236}">
                <a16:creationId xmlns:a16="http://schemas.microsoft.com/office/drawing/2014/main" id="{649D785A-8935-4FC1-81E8-2C7E2FB36341}"/>
              </a:ext>
            </a:extLst>
          </p:cNvPr>
          <p:cNvSpPr>
            <a:spLocks xmlns:a="http://schemas.openxmlformats.org/drawingml/2006/main" noGrp="1"/>
          </p:cNvSpPr>
          <p:nvPr/>
        </p:nvSpPr>
        <p:spPr>
          <a:xfrm xmlns:a="http://schemas.openxmlformats.org/drawingml/2006/main">
            <a:off x="868680" y="393192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3</a:t>
            </a:r>
          </a:p>
        </p:txBody>
      </p:sp>
      <p:sp>
        <p:nvSpPr>
          <p:cNvPr id="17" name="Text 15">
            <a:extLst xmlns:a="http://schemas.openxmlformats.org/drawingml/2006/main">
              <a:ext uri="{FF2B5EF4-FFF2-40B4-BE49-F238E27FC236}">
                <a16:creationId xmlns:a16="http://schemas.microsoft.com/office/drawing/2014/main" id="{3EE4D36C-D1B4-4EAC-8C02-70125E63D68F}"/>
              </a:ext>
            </a:extLst>
          </p:cNvPr>
          <p:cNvSpPr>
            <a:spLocks xmlns:a="http://schemas.openxmlformats.org/drawingml/2006/main" noGrp="1"/>
          </p:cNvSpPr>
          <p:nvPr/>
        </p:nvSpPr>
        <p:spPr>
          <a:xfrm xmlns:a="http://schemas.openxmlformats.org/drawingml/2006/main">
            <a:off x="868680" y="4544568"/>
            <a:ext cx="4937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21295C"/>
                </a:solidFill>
                <a:latin typeface="Calibri"/>
                <a:ea typeface="Calibri"/>
                <a:cs typeface="Calibri"/>
              </a:rPr>
              <a:t>Permissions shape architecture</a:t>
            </a:r>
          </a:p>
        </p:txBody>
      </p:sp>
      <p:sp>
        <p:nvSpPr>
          <p:cNvPr id="18" name="Text 16">
            <a:extLst xmlns:a="http://schemas.openxmlformats.org/drawingml/2006/main">
              <a:ext uri="{FF2B5EF4-FFF2-40B4-BE49-F238E27FC236}">
                <a16:creationId xmlns:a16="http://schemas.microsoft.com/office/drawing/2014/main" id="{50468588-0F67-460E-B686-811D6EF434C4}"/>
              </a:ext>
            </a:extLst>
          </p:cNvPr>
          <p:cNvSpPr>
            <a:spLocks xmlns:a="http://schemas.openxmlformats.org/drawingml/2006/main" noGrp="1"/>
          </p:cNvSpPr>
          <p:nvPr/>
        </p:nvSpPr>
        <p:spPr>
          <a:xfrm xmlns:a="http://schemas.openxmlformats.org/drawingml/2006/main">
            <a:off x="868680" y="4910328"/>
            <a:ext cx="493776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478"/>
                </a:solidFill>
                <a:latin typeface="Calibri"/>
                <a:ea typeface="Calibri"/>
                <a:cs typeface="Calibri"/>
              </a:rPr>
              <a:t>My first design used an IAM role the account forbade. The "best" design is worthless if the account won't let you build it. Check what you're allowed to do before designing around it.</a:t>
            </a:r>
          </a:p>
        </p:txBody>
      </p:sp>
      <p:sp>
        <p:nvSpPr>
          <p:cNvPr id="19" name="Shape 17">
            <a:extLst xmlns:a="http://schemas.openxmlformats.org/drawingml/2006/main">
              <a:ext uri="{FF2B5EF4-FFF2-40B4-BE49-F238E27FC236}">
                <a16:creationId xmlns:a16="http://schemas.microsoft.com/office/drawing/2014/main" id="{EA488644-CC53-4530-8006-84D9CDA4ADCB}"/>
              </a:ext>
            </a:extLst>
          </p:cNvPr>
          <p:cNvSpPr>
            <a:spLocks xmlns:a="http://schemas.openxmlformats.org/drawingml/2006/main" noGrp="1"/>
          </p:cNvSpPr>
          <p:nvPr/>
        </p:nvSpPr>
        <p:spPr>
          <a:xfrm xmlns:a="http://schemas.openxmlformats.org/drawingml/2006/main">
            <a:off x="6309360" y="3703320"/>
            <a:ext cx="5394960" cy="1965960"/>
          </a:xfrm>
          <a:prstGeom xmlns:a="http://schemas.openxmlformats.org/drawingml/2006/main" prst="roundRect">
            <a:avLst>
              <a:gd name="adj" fmla="val 3721"/>
            </a:avLst>
          </a:prstGeom>
          <a:solidFill xmlns:a="http://schemas.openxmlformats.org/drawingml/2006/main">
            <a:srgbClr val="F4F6FA"/>
          </a:solidFill>
          <a:ln xmlns:a="http://schemas.openxmlformats.org/drawingml/2006/main" w="12700">
            <a:solidFill>
              <a:srgbClr val="E2E7F0"/>
            </a:solidFill>
            <a:prstDash val="solid"/>
          </a:ln>
        </p:spPr>
      </p:sp>
      <p:sp>
        <p:nvSpPr>
          <p:cNvPr id="20" name="Shape 18">
            <a:extLst xmlns:a="http://schemas.openxmlformats.org/drawingml/2006/main">
              <a:ext uri="{FF2B5EF4-FFF2-40B4-BE49-F238E27FC236}">
                <a16:creationId xmlns:a16="http://schemas.microsoft.com/office/drawing/2014/main" id="{B5D302B3-C2C7-4667-AE3C-AC279CEB6B9D}"/>
              </a:ext>
            </a:extLst>
          </p:cNvPr>
          <p:cNvSpPr>
            <a:spLocks xmlns:a="http://schemas.openxmlformats.org/drawingml/2006/main" noGrp="1"/>
          </p:cNvSpPr>
          <p:nvPr/>
        </p:nvSpPr>
        <p:spPr>
          <a:xfrm xmlns:a="http://schemas.openxmlformats.org/drawingml/2006/main">
            <a:off x="6537960" y="3931920"/>
            <a:ext cx="475488" cy="475488"/>
          </a:xfrm>
          <a:prstGeom xmlns:a="http://schemas.openxmlformats.org/drawingml/2006/main" prst="ellipse">
            <a:avLst/>
          </a:prstGeom>
          <a:solidFill xmlns:a="http://schemas.openxmlformats.org/drawingml/2006/main">
            <a:srgbClr val="1C7293"/>
          </a:solidFill>
          <a:ln xmlns:a="http://schemas.openxmlformats.org/drawingml/2006/main" w="12700">
            <a:solidFill>
              <a:srgbClr val="1C7293"/>
            </a:solidFill>
            <a:prstDash val="solid"/>
          </a:ln>
        </p:spPr>
      </p:sp>
      <p:sp>
        <p:nvSpPr>
          <p:cNvPr id="21" name="Text 19">
            <a:extLst xmlns:a="http://schemas.openxmlformats.org/drawingml/2006/main">
              <a:ext uri="{FF2B5EF4-FFF2-40B4-BE49-F238E27FC236}">
                <a16:creationId xmlns:a16="http://schemas.microsoft.com/office/drawing/2014/main" id="{2B578FD3-8AC1-49B3-859C-507F9C035E05}"/>
              </a:ext>
            </a:extLst>
          </p:cNvPr>
          <p:cNvSpPr>
            <a:spLocks xmlns:a="http://schemas.openxmlformats.org/drawingml/2006/main" noGrp="1"/>
          </p:cNvSpPr>
          <p:nvPr/>
        </p:nvSpPr>
        <p:spPr>
          <a:xfrm xmlns:a="http://schemas.openxmlformats.org/drawingml/2006/main">
            <a:off x="6537960" y="393192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4</a:t>
            </a:r>
          </a:p>
        </p:txBody>
      </p:sp>
      <p:sp>
        <p:nvSpPr>
          <p:cNvPr id="22" name="Text 20">
            <a:extLst xmlns:a="http://schemas.openxmlformats.org/drawingml/2006/main">
              <a:ext uri="{FF2B5EF4-FFF2-40B4-BE49-F238E27FC236}">
                <a16:creationId xmlns:a16="http://schemas.microsoft.com/office/drawing/2014/main" id="{049CFED6-5A05-49C2-B1F9-C438DD95BAC2}"/>
              </a:ext>
            </a:extLst>
          </p:cNvPr>
          <p:cNvSpPr>
            <a:spLocks xmlns:a="http://schemas.openxmlformats.org/drawingml/2006/main" noGrp="1"/>
          </p:cNvSpPr>
          <p:nvPr/>
        </p:nvSpPr>
        <p:spPr>
          <a:xfrm xmlns:a="http://schemas.openxmlformats.org/drawingml/2006/main">
            <a:off x="6537960" y="4544568"/>
            <a:ext cx="4937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21295C"/>
                </a:solidFill>
                <a:latin typeface="Calibri"/>
                <a:ea typeface="Calibri"/>
                <a:cs typeface="Calibri"/>
              </a:rPr>
              <a:t>Size the control to the risk</a:t>
            </a:r>
          </a:p>
        </p:txBody>
      </p:sp>
      <p:sp>
        <p:nvSpPr>
          <p:cNvPr id="23" name="Text 21">
            <a:extLst xmlns:a="http://schemas.openxmlformats.org/drawingml/2006/main">
              <a:ext uri="{FF2B5EF4-FFF2-40B4-BE49-F238E27FC236}">
                <a16:creationId xmlns:a16="http://schemas.microsoft.com/office/drawing/2014/main" id="{9DB6975A-33B5-42BE-9A4B-E692999AAB33}"/>
              </a:ext>
            </a:extLst>
          </p:cNvPr>
          <p:cNvSpPr>
            <a:spLocks xmlns:a="http://schemas.openxmlformats.org/drawingml/2006/main" noGrp="1"/>
          </p:cNvSpPr>
          <p:nvPr/>
        </p:nvSpPr>
        <p:spPr>
          <a:xfrm xmlns:a="http://schemas.openxmlformats.org/drawingml/2006/main">
            <a:off x="6537960" y="4910328"/>
            <a:ext cx="493776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478"/>
                </a:solidFill>
                <a:latin typeface="Calibri"/>
                <a:ea typeface="Calibri"/>
                <a:cs typeface="Calibri"/>
              </a:rPr>
              <a:t>A budget far above lab-scale spending is a control that can never fire. Thresholds have to match the failure you are actually guarding against.</a:t>
            </a:r>
          </a:p>
        </p:txBody>
      </p:sp>
    </p:spTree>
    <p:extLst>
      <p:ext uri="{BB962C8B-B14F-4D97-AF65-F5344CB8AC3E}">
        <p14:creationId xmlns:p14="http://schemas.microsoft.com/office/powerpoint/2010/main" val="1756068400"/>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1F07B14-ECFF-47AE-AB2A-122003B890DE}"/>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PREPARED ANSWERS</a:t>
            </a:r>
          </a:p>
        </p:txBody>
      </p:sp>
      <p:sp>
        <p:nvSpPr>
          <p:cNvPr id="3" name="Text 1">
            <a:extLst xmlns:a="http://schemas.openxmlformats.org/drawingml/2006/main">
              <a:ext uri="{FF2B5EF4-FFF2-40B4-BE49-F238E27FC236}">
                <a16:creationId xmlns:a16="http://schemas.microsoft.com/office/drawing/2014/main" id="{4968B66C-342B-425F-B27B-852A625A6E0B}"/>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Questions I expect</a:t>
            </a:r>
          </a:p>
        </p:txBody>
      </p:sp>
      <p:sp>
        <p:nvSpPr>
          <p:cNvPr id="4" name="Shape 2">
            <a:extLst xmlns:a="http://schemas.openxmlformats.org/drawingml/2006/main">
              <a:ext uri="{FF2B5EF4-FFF2-40B4-BE49-F238E27FC236}">
                <a16:creationId xmlns:a16="http://schemas.microsoft.com/office/drawing/2014/main" id="{672240F7-7AFA-4786-B384-798EFF5A8BA7}"/>
              </a:ext>
            </a:extLst>
          </p:cNvPr>
          <p:cNvSpPr>
            <a:spLocks xmlns:a="http://schemas.openxmlformats.org/drawingml/2006/main" noGrp="1"/>
          </p:cNvSpPr>
          <p:nvPr/>
        </p:nvSpPr>
        <p:spPr>
          <a:xfrm xmlns:a="http://schemas.openxmlformats.org/drawingml/2006/main">
            <a:off x="640080" y="1463040"/>
            <a:ext cx="5394960" cy="1517904"/>
          </a:xfrm>
          <a:prstGeom xmlns:a="http://schemas.openxmlformats.org/drawingml/2006/main" prst="roundRect">
            <a:avLst>
              <a:gd name="adj" fmla="val 4819"/>
            </a:avLst>
          </a:prstGeom>
          <a:solidFill xmlns:a="http://schemas.openxmlformats.org/drawingml/2006/main">
            <a:srgbClr val="F0F4FB"/>
          </a:solidFill>
          <a:ln xmlns:a="http://schemas.openxmlformats.org/drawingml/2006/main" w="12700">
            <a:solidFill>
              <a:srgbClr val="E2E7F0"/>
            </a:solidFill>
            <a:prstDash val="solid"/>
          </a:ln>
        </p:spPr>
      </p:sp>
      <p:sp>
        <p:nvSpPr>
          <p:cNvPr id="5" name="Text 3">
            <a:extLst xmlns:a="http://schemas.openxmlformats.org/drawingml/2006/main">
              <a:ext uri="{FF2B5EF4-FFF2-40B4-BE49-F238E27FC236}">
                <a16:creationId xmlns:a16="http://schemas.microsoft.com/office/drawing/2014/main" id="{80B7954E-F84B-4F8C-BD37-3A9E12DFEEE7}"/>
              </a:ext>
            </a:extLst>
          </p:cNvPr>
          <p:cNvSpPr>
            <a:spLocks xmlns:a="http://schemas.openxmlformats.org/drawingml/2006/main" noGrp="1"/>
          </p:cNvSpPr>
          <p:nvPr/>
        </p:nvSpPr>
        <p:spPr>
          <a:xfrm xmlns:a="http://schemas.openxmlformats.org/drawingml/2006/main">
            <a:off x="822960" y="1591056"/>
            <a:ext cx="2743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65A82"/>
                </a:solidFill>
                <a:latin typeface="Cambria"/>
                <a:ea typeface="Cambria"/>
                <a:cs typeface="Cambria"/>
              </a:rPr>
              <a:t>Q</a:t>
            </a:r>
          </a:p>
        </p:txBody>
      </p:sp>
      <p:sp>
        <p:nvSpPr>
          <p:cNvPr id="6" name="Text 4">
            <a:extLst xmlns:a="http://schemas.openxmlformats.org/drawingml/2006/main">
              <a:ext uri="{FF2B5EF4-FFF2-40B4-BE49-F238E27FC236}">
                <a16:creationId xmlns:a16="http://schemas.microsoft.com/office/drawing/2014/main" id="{DA547929-A850-437C-8FD6-7830BB01E6FD}"/>
              </a:ext>
            </a:extLst>
          </p:cNvPr>
          <p:cNvSpPr>
            <a:spLocks xmlns:a="http://schemas.openxmlformats.org/drawingml/2006/main" noGrp="1"/>
          </p:cNvSpPr>
          <p:nvPr/>
        </p:nvSpPr>
        <p:spPr>
          <a:xfrm xmlns:a="http://schemas.openxmlformats.org/drawingml/2006/main">
            <a:off x="1115568" y="1581912"/>
            <a:ext cx="470916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200" b="1">
                <a:solidFill>
                  <a:srgbClr val="21295C"/>
                </a:solidFill>
                <a:latin typeface="Calibri"/>
                <a:ea typeface="Calibri"/>
                <a:cs typeface="Calibri"/>
              </a:rPr>
              <a:t>Why is Azure in Singapore and not beside AWS in Ireland?</a:t>
            </a:r>
          </a:p>
        </p:txBody>
      </p:sp>
      <p:sp>
        <p:nvSpPr>
          <p:cNvPr id="7" name="Text 5">
            <a:extLst xmlns:a="http://schemas.openxmlformats.org/drawingml/2006/main">
              <a:ext uri="{FF2B5EF4-FFF2-40B4-BE49-F238E27FC236}">
                <a16:creationId xmlns:a16="http://schemas.microsoft.com/office/drawing/2014/main" id="{6D876EAC-3CB1-4D9C-ACF1-464A7411C3C1}"/>
              </a:ext>
            </a:extLst>
          </p:cNvPr>
          <p:cNvSpPr>
            <a:spLocks xmlns:a="http://schemas.openxmlformats.org/drawingml/2006/main" noGrp="1"/>
          </p:cNvSpPr>
          <p:nvPr/>
        </p:nvSpPr>
        <p:spPr>
          <a:xfrm xmlns:a="http://schemas.openxmlformats.org/drawingml/2006/main">
            <a:off x="1115568" y="2084832"/>
            <a:ext cx="4709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5A6478"/>
                </a:solidFill>
                <a:latin typeface="Calibri"/>
                <a:ea typeface="Calibri"/>
                <a:cs typeface="Calibri"/>
              </a:rPr>
              <a:t>Deliberate trade-off. Ireland would give a ~15 ms tunnel, but every action in this demo would cross to Europe. Singapore gives a responsive demo at the cost of a longer tunnel, and tunnel latency is invisible to you, demo lag is not.</a:t>
            </a:r>
          </a:p>
        </p:txBody>
      </p:sp>
      <p:sp>
        <p:nvSpPr>
          <p:cNvPr id="8" name="Shape 6">
            <a:extLst xmlns:a="http://schemas.openxmlformats.org/drawingml/2006/main">
              <a:ext uri="{FF2B5EF4-FFF2-40B4-BE49-F238E27FC236}">
                <a16:creationId xmlns:a16="http://schemas.microsoft.com/office/drawing/2014/main" id="{D6AA6EDD-1597-4E3C-B80A-E054821886F4}"/>
              </a:ext>
            </a:extLst>
          </p:cNvPr>
          <p:cNvSpPr>
            <a:spLocks xmlns:a="http://schemas.openxmlformats.org/drawingml/2006/main" noGrp="1"/>
          </p:cNvSpPr>
          <p:nvPr/>
        </p:nvSpPr>
        <p:spPr>
          <a:xfrm xmlns:a="http://schemas.openxmlformats.org/drawingml/2006/main">
            <a:off x="6309360" y="1463040"/>
            <a:ext cx="5394960" cy="1517904"/>
          </a:xfrm>
          <a:prstGeom xmlns:a="http://schemas.openxmlformats.org/drawingml/2006/main" prst="roundRect">
            <a:avLst>
              <a:gd name="adj" fmla="val 4819"/>
            </a:avLst>
          </a:prstGeom>
          <a:solidFill xmlns:a="http://schemas.openxmlformats.org/drawingml/2006/main">
            <a:srgbClr val="F4F6FA"/>
          </a:solidFill>
          <a:ln xmlns:a="http://schemas.openxmlformats.org/drawingml/2006/main" w="12700">
            <a:solidFill>
              <a:srgbClr val="E2E7F0"/>
            </a:solidFill>
            <a:prstDash val="solid"/>
          </a:ln>
        </p:spPr>
      </p:sp>
      <p:sp>
        <p:nvSpPr>
          <p:cNvPr id="9" name="Text 7">
            <a:extLst xmlns:a="http://schemas.openxmlformats.org/drawingml/2006/main">
              <a:ext uri="{FF2B5EF4-FFF2-40B4-BE49-F238E27FC236}">
                <a16:creationId xmlns:a16="http://schemas.microsoft.com/office/drawing/2014/main" id="{865B305D-FDBB-47CB-9226-4031986C0BB9}"/>
              </a:ext>
            </a:extLst>
          </p:cNvPr>
          <p:cNvSpPr>
            <a:spLocks xmlns:a="http://schemas.openxmlformats.org/drawingml/2006/main" noGrp="1"/>
          </p:cNvSpPr>
          <p:nvPr/>
        </p:nvSpPr>
        <p:spPr>
          <a:xfrm xmlns:a="http://schemas.openxmlformats.org/drawingml/2006/main">
            <a:off x="6492240" y="1591056"/>
            <a:ext cx="2743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65A82"/>
                </a:solidFill>
                <a:latin typeface="Cambria"/>
                <a:ea typeface="Cambria"/>
                <a:cs typeface="Cambria"/>
              </a:rPr>
              <a:t>Q</a:t>
            </a:r>
          </a:p>
        </p:txBody>
      </p:sp>
      <p:sp>
        <p:nvSpPr>
          <p:cNvPr id="10" name="Text 8">
            <a:extLst xmlns:a="http://schemas.openxmlformats.org/drawingml/2006/main">
              <a:ext uri="{FF2B5EF4-FFF2-40B4-BE49-F238E27FC236}">
                <a16:creationId xmlns:a16="http://schemas.microsoft.com/office/drawing/2014/main" id="{84332814-AE1B-4084-BEF3-2D0E866843FB}"/>
              </a:ext>
            </a:extLst>
          </p:cNvPr>
          <p:cNvSpPr>
            <a:spLocks xmlns:a="http://schemas.openxmlformats.org/drawingml/2006/main" noGrp="1"/>
          </p:cNvSpPr>
          <p:nvPr/>
        </p:nvSpPr>
        <p:spPr>
          <a:xfrm xmlns:a="http://schemas.openxmlformats.org/drawingml/2006/main">
            <a:off x="6784848" y="1581912"/>
            <a:ext cx="470916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200" b="1">
                <a:solidFill>
                  <a:srgbClr val="21295C"/>
                </a:solidFill>
                <a:latin typeface="Calibri"/>
                <a:ea typeface="Calibri"/>
                <a:cs typeface="Calibri"/>
              </a:rPr>
              <a:t>Can the on-premises server reach Azure?</a:t>
            </a:r>
          </a:p>
        </p:txBody>
      </p:sp>
      <p:sp>
        <p:nvSpPr>
          <p:cNvPr id="11" name="Text 9">
            <a:extLst xmlns:a="http://schemas.openxmlformats.org/drawingml/2006/main">
              <a:ext uri="{FF2B5EF4-FFF2-40B4-BE49-F238E27FC236}">
                <a16:creationId xmlns:a16="http://schemas.microsoft.com/office/drawing/2014/main" id="{50893764-1D11-4E85-A841-D5C31BAD92BD}"/>
              </a:ext>
            </a:extLst>
          </p:cNvPr>
          <p:cNvSpPr>
            <a:spLocks xmlns:a="http://schemas.openxmlformats.org/drawingml/2006/main" noGrp="1"/>
          </p:cNvSpPr>
          <p:nvPr/>
        </p:nvSpPr>
        <p:spPr>
          <a:xfrm xmlns:a="http://schemas.openxmlformats.org/drawingml/2006/main">
            <a:off x="6784848" y="2084832"/>
            <a:ext cx="4709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5A6478"/>
                </a:solidFill>
                <a:latin typeface="Calibri"/>
                <a:ea typeface="Calibri"/>
                <a:cs typeface="Calibri"/>
              </a:rPr>
              <a:t>No, and that is by design. An AWS VGW does not do transitive routing. A Transit Gateway would enable it, at higher cost. The brief does not require it.</a:t>
            </a:r>
          </a:p>
        </p:txBody>
      </p:sp>
      <p:sp>
        <p:nvSpPr>
          <p:cNvPr id="12" name="Shape 10">
            <a:extLst xmlns:a="http://schemas.openxmlformats.org/drawingml/2006/main">
              <a:ext uri="{FF2B5EF4-FFF2-40B4-BE49-F238E27FC236}">
                <a16:creationId xmlns:a16="http://schemas.microsoft.com/office/drawing/2014/main" id="{6B8EF98F-27FB-4130-A228-BD00CAC7C7AF}"/>
              </a:ext>
            </a:extLst>
          </p:cNvPr>
          <p:cNvSpPr>
            <a:spLocks xmlns:a="http://schemas.openxmlformats.org/drawingml/2006/main" noGrp="1"/>
          </p:cNvSpPr>
          <p:nvPr/>
        </p:nvSpPr>
        <p:spPr>
          <a:xfrm xmlns:a="http://schemas.openxmlformats.org/drawingml/2006/main">
            <a:off x="640080" y="3090672"/>
            <a:ext cx="5394960" cy="1517904"/>
          </a:xfrm>
          <a:prstGeom xmlns:a="http://schemas.openxmlformats.org/drawingml/2006/main" prst="roundRect">
            <a:avLst>
              <a:gd name="adj" fmla="val 4819"/>
            </a:avLst>
          </a:prstGeom>
          <a:solidFill xmlns:a="http://schemas.openxmlformats.org/drawingml/2006/main">
            <a:srgbClr val="F0F4FB"/>
          </a:solidFill>
          <a:ln xmlns:a="http://schemas.openxmlformats.org/drawingml/2006/main" w="12700">
            <a:solidFill>
              <a:srgbClr val="E2E7F0"/>
            </a:solidFill>
            <a:prstDash val="solid"/>
          </a:ln>
        </p:spPr>
      </p:sp>
      <p:sp>
        <p:nvSpPr>
          <p:cNvPr id="13" name="Text 11">
            <a:extLst xmlns:a="http://schemas.openxmlformats.org/drawingml/2006/main">
              <a:ext uri="{FF2B5EF4-FFF2-40B4-BE49-F238E27FC236}">
                <a16:creationId xmlns:a16="http://schemas.microsoft.com/office/drawing/2014/main" id="{69CAEED7-42A2-4F81-B717-B56EF5653876}"/>
              </a:ext>
            </a:extLst>
          </p:cNvPr>
          <p:cNvSpPr>
            <a:spLocks xmlns:a="http://schemas.openxmlformats.org/drawingml/2006/main" noGrp="1"/>
          </p:cNvSpPr>
          <p:nvPr/>
        </p:nvSpPr>
        <p:spPr>
          <a:xfrm xmlns:a="http://schemas.openxmlformats.org/drawingml/2006/main">
            <a:off x="822960" y="3218688"/>
            <a:ext cx="2743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65A82"/>
                </a:solidFill>
                <a:latin typeface="Cambria"/>
                <a:ea typeface="Cambria"/>
                <a:cs typeface="Cambria"/>
              </a:rPr>
              <a:t>Q</a:t>
            </a:r>
          </a:p>
        </p:txBody>
      </p:sp>
      <p:sp>
        <p:nvSpPr>
          <p:cNvPr id="14" name="Text 12">
            <a:extLst xmlns:a="http://schemas.openxmlformats.org/drawingml/2006/main">
              <a:ext uri="{FF2B5EF4-FFF2-40B4-BE49-F238E27FC236}">
                <a16:creationId xmlns:a16="http://schemas.microsoft.com/office/drawing/2014/main" id="{06DDEE9E-B68F-4528-9756-DB383B69AED2}"/>
              </a:ext>
            </a:extLst>
          </p:cNvPr>
          <p:cNvSpPr>
            <a:spLocks xmlns:a="http://schemas.openxmlformats.org/drawingml/2006/main" noGrp="1"/>
          </p:cNvSpPr>
          <p:nvPr/>
        </p:nvSpPr>
        <p:spPr>
          <a:xfrm xmlns:a="http://schemas.openxmlformats.org/drawingml/2006/main">
            <a:off x="1115568" y="3209544"/>
            <a:ext cx="470916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200" b="1">
                <a:solidFill>
                  <a:srgbClr val="21295C"/>
                </a:solidFill>
                <a:latin typeface="Calibri"/>
                <a:ea typeface="Calibri"/>
                <a:cs typeface="Calibri"/>
              </a:rPr>
              <a:t>Why two tunnels per VPN connection, with one down?</a:t>
            </a:r>
          </a:p>
        </p:txBody>
      </p:sp>
      <p:sp>
        <p:nvSpPr>
          <p:cNvPr id="15" name="Text 13">
            <a:extLst xmlns:a="http://schemas.openxmlformats.org/drawingml/2006/main">
              <a:ext uri="{FF2B5EF4-FFF2-40B4-BE49-F238E27FC236}">
                <a16:creationId xmlns:a16="http://schemas.microsoft.com/office/drawing/2014/main" id="{686C8D7F-4888-4976-B196-B994C0098BC8}"/>
              </a:ext>
            </a:extLst>
          </p:cNvPr>
          <p:cNvSpPr>
            <a:spLocks xmlns:a="http://schemas.openxmlformats.org/drawingml/2006/main" noGrp="1"/>
          </p:cNvSpPr>
          <p:nvPr/>
        </p:nvSpPr>
        <p:spPr>
          <a:xfrm xmlns:a="http://schemas.openxmlformats.org/drawingml/2006/main">
            <a:off x="1115568" y="3712464"/>
            <a:ext cx="4709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5A6478"/>
                </a:solidFill>
                <a:latin typeface="Calibri"/>
                <a:ea typeface="Calibri"/>
                <a:cs typeface="Calibri"/>
              </a:rPr>
              <a:t>AWS always provisions two for redundancy. We configured one as active and one as standby. Both could be brought up for high availability.</a:t>
            </a:r>
          </a:p>
        </p:txBody>
      </p:sp>
      <p:sp>
        <p:nvSpPr>
          <p:cNvPr id="16" name="Shape 14">
            <a:extLst xmlns:a="http://schemas.openxmlformats.org/drawingml/2006/main">
              <a:ext uri="{FF2B5EF4-FFF2-40B4-BE49-F238E27FC236}">
                <a16:creationId xmlns:a16="http://schemas.microsoft.com/office/drawing/2014/main" id="{F4BAB948-95E4-4437-9EAD-BB5CD96A3D80}"/>
              </a:ext>
            </a:extLst>
          </p:cNvPr>
          <p:cNvSpPr>
            <a:spLocks xmlns:a="http://schemas.openxmlformats.org/drawingml/2006/main" noGrp="1"/>
          </p:cNvSpPr>
          <p:nvPr/>
        </p:nvSpPr>
        <p:spPr>
          <a:xfrm xmlns:a="http://schemas.openxmlformats.org/drawingml/2006/main">
            <a:off x="6309360" y="3090672"/>
            <a:ext cx="5394960" cy="1517904"/>
          </a:xfrm>
          <a:prstGeom xmlns:a="http://schemas.openxmlformats.org/drawingml/2006/main" prst="roundRect">
            <a:avLst>
              <a:gd name="adj" fmla="val 4819"/>
            </a:avLst>
          </a:prstGeom>
          <a:solidFill xmlns:a="http://schemas.openxmlformats.org/drawingml/2006/main">
            <a:srgbClr val="F4F6FA"/>
          </a:solidFill>
          <a:ln xmlns:a="http://schemas.openxmlformats.org/drawingml/2006/main" w="12700">
            <a:solidFill>
              <a:srgbClr val="E2E7F0"/>
            </a:solidFill>
            <a:prstDash val="solid"/>
          </a:ln>
        </p:spPr>
      </p:sp>
      <p:sp>
        <p:nvSpPr>
          <p:cNvPr id="17" name="Text 15">
            <a:extLst xmlns:a="http://schemas.openxmlformats.org/drawingml/2006/main">
              <a:ext uri="{FF2B5EF4-FFF2-40B4-BE49-F238E27FC236}">
                <a16:creationId xmlns:a16="http://schemas.microsoft.com/office/drawing/2014/main" id="{5ED58D05-6C5D-4E5F-8817-7076AF2D81FB}"/>
              </a:ext>
            </a:extLst>
          </p:cNvPr>
          <p:cNvSpPr>
            <a:spLocks xmlns:a="http://schemas.openxmlformats.org/drawingml/2006/main" noGrp="1"/>
          </p:cNvSpPr>
          <p:nvPr/>
        </p:nvSpPr>
        <p:spPr>
          <a:xfrm xmlns:a="http://schemas.openxmlformats.org/drawingml/2006/main">
            <a:off x="6492240" y="3218688"/>
            <a:ext cx="2743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65A82"/>
                </a:solidFill>
                <a:latin typeface="Cambria"/>
                <a:ea typeface="Cambria"/>
                <a:cs typeface="Cambria"/>
              </a:rPr>
              <a:t>Q</a:t>
            </a:r>
          </a:p>
        </p:txBody>
      </p:sp>
      <p:sp>
        <p:nvSpPr>
          <p:cNvPr id="18" name="Text 16">
            <a:extLst xmlns:a="http://schemas.openxmlformats.org/drawingml/2006/main">
              <a:ext uri="{FF2B5EF4-FFF2-40B4-BE49-F238E27FC236}">
                <a16:creationId xmlns:a16="http://schemas.microsoft.com/office/drawing/2014/main" id="{F9A61E0E-DA24-4E14-81E7-F19C27863DC0}"/>
              </a:ext>
            </a:extLst>
          </p:cNvPr>
          <p:cNvSpPr>
            <a:spLocks xmlns:a="http://schemas.openxmlformats.org/drawingml/2006/main" noGrp="1"/>
          </p:cNvSpPr>
          <p:nvPr/>
        </p:nvSpPr>
        <p:spPr>
          <a:xfrm xmlns:a="http://schemas.openxmlformats.org/drawingml/2006/main">
            <a:off x="6784848" y="3209544"/>
            <a:ext cx="470916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200" b="1">
                <a:solidFill>
                  <a:srgbClr val="21295C"/>
                </a:solidFill>
                <a:latin typeface="Calibri"/>
                <a:ea typeface="Calibri"/>
                <a:cs typeface="Calibri"/>
              </a:rPr>
              <a:t>Did you implement CloudWatch, CloudTrail or Flow Logs?</a:t>
            </a:r>
          </a:p>
        </p:txBody>
      </p:sp>
      <p:sp>
        <p:nvSpPr>
          <p:cNvPr id="19" name="Text 17">
            <a:extLst xmlns:a="http://schemas.openxmlformats.org/drawingml/2006/main">
              <a:ext uri="{FF2B5EF4-FFF2-40B4-BE49-F238E27FC236}">
                <a16:creationId xmlns:a16="http://schemas.microsoft.com/office/drawing/2014/main" id="{EDD417B9-BA79-4BC5-90D0-6FB41FB8C4CF}"/>
              </a:ext>
            </a:extLst>
          </p:cNvPr>
          <p:cNvSpPr>
            <a:spLocks xmlns:a="http://schemas.openxmlformats.org/drawingml/2006/main" noGrp="1"/>
          </p:cNvSpPr>
          <p:nvPr/>
        </p:nvSpPr>
        <p:spPr>
          <a:xfrm xmlns:a="http://schemas.openxmlformats.org/drawingml/2006/main">
            <a:off x="6784848" y="3712464"/>
            <a:ext cx="4709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5A6478"/>
                </a:solidFill>
                <a:latin typeface="Calibri"/>
                <a:ea typeface="Calibri"/>
                <a:cs typeface="Calibri"/>
              </a:rPr>
              <a:t>Yes: multi-region CloudTrail with log validation; Flow Logs metadata from both VPCs to S3; and metric-math TunnelState alarms through SNS. MAX across each connection's two endpoints alarms only when neither is up. A parked VPN may intentionally alarm.</a:t>
            </a:r>
          </a:p>
        </p:txBody>
      </p:sp>
      <p:sp>
        <p:nvSpPr>
          <p:cNvPr id="20" name="Shape 18">
            <a:extLst xmlns:a="http://schemas.openxmlformats.org/drawingml/2006/main">
              <a:ext uri="{FF2B5EF4-FFF2-40B4-BE49-F238E27FC236}">
                <a16:creationId xmlns:a16="http://schemas.microsoft.com/office/drawing/2014/main" id="{6D615C1F-0B6F-4A26-B87F-65CF8A96446A}"/>
              </a:ext>
            </a:extLst>
          </p:cNvPr>
          <p:cNvSpPr>
            <a:spLocks xmlns:a="http://schemas.openxmlformats.org/drawingml/2006/main" noGrp="1"/>
          </p:cNvSpPr>
          <p:nvPr/>
        </p:nvSpPr>
        <p:spPr>
          <a:xfrm xmlns:a="http://schemas.openxmlformats.org/drawingml/2006/main">
            <a:off x="640080" y="4718304"/>
            <a:ext cx="5394960" cy="1517904"/>
          </a:xfrm>
          <a:prstGeom xmlns:a="http://schemas.openxmlformats.org/drawingml/2006/main" prst="roundRect">
            <a:avLst>
              <a:gd name="adj" fmla="val 4819"/>
            </a:avLst>
          </a:prstGeom>
          <a:solidFill xmlns:a="http://schemas.openxmlformats.org/drawingml/2006/main">
            <a:srgbClr val="F0F4FB"/>
          </a:solidFill>
          <a:ln xmlns:a="http://schemas.openxmlformats.org/drawingml/2006/main" w="12700">
            <a:solidFill>
              <a:srgbClr val="E2E7F0"/>
            </a:solidFill>
            <a:prstDash val="solid"/>
          </a:ln>
        </p:spPr>
      </p:sp>
      <p:sp>
        <p:nvSpPr>
          <p:cNvPr id="21" name="Text 19">
            <a:extLst xmlns:a="http://schemas.openxmlformats.org/drawingml/2006/main">
              <a:ext uri="{FF2B5EF4-FFF2-40B4-BE49-F238E27FC236}">
                <a16:creationId xmlns:a16="http://schemas.microsoft.com/office/drawing/2014/main" id="{CE6F4F0A-7470-4224-8D4D-CD6165A9E80B}"/>
              </a:ext>
            </a:extLst>
          </p:cNvPr>
          <p:cNvSpPr>
            <a:spLocks xmlns:a="http://schemas.openxmlformats.org/drawingml/2006/main" noGrp="1"/>
          </p:cNvSpPr>
          <p:nvPr/>
        </p:nvSpPr>
        <p:spPr>
          <a:xfrm xmlns:a="http://schemas.openxmlformats.org/drawingml/2006/main">
            <a:off x="822960" y="4846320"/>
            <a:ext cx="2743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65A82"/>
                </a:solidFill>
                <a:latin typeface="Cambria"/>
                <a:ea typeface="Cambria"/>
                <a:cs typeface="Cambria"/>
              </a:rPr>
              <a:t>Q</a:t>
            </a:r>
          </a:p>
        </p:txBody>
      </p:sp>
      <p:sp>
        <p:nvSpPr>
          <p:cNvPr id="22" name="Text 20">
            <a:extLst xmlns:a="http://schemas.openxmlformats.org/drawingml/2006/main">
              <a:ext uri="{FF2B5EF4-FFF2-40B4-BE49-F238E27FC236}">
                <a16:creationId xmlns:a16="http://schemas.microsoft.com/office/drawing/2014/main" id="{59CCDF3C-990C-4624-9ECB-6F698D7952FE}"/>
              </a:ext>
            </a:extLst>
          </p:cNvPr>
          <p:cNvSpPr>
            <a:spLocks xmlns:a="http://schemas.openxmlformats.org/drawingml/2006/main" noGrp="1"/>
          </p:cNvSpPr>
          <p:nvPr/>
        </p:nvSpPr>
        <p:spPr>
          <a:xfrm xmlns:a="http://schemas.openxmlformats.org/drawingml/2006/main">
            <a:off x="1115568" y="4837176"/>
            <a:ext cx="470916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200" b="1">
                <a:solidFill>
                  <a:srgbClr val="21295C"/>
                </a:solidFill>
                <a:latin typeface="Calibri"/>
                <a:ea typeface="Calibri"/>
                <a:cs typeface="Calibri"/>
              </a:rPr>
              <a:t>What does this cost, and how do you control it?</a:t>
            </a:r>
          </a:p>
        </p:txBody>
      </p:sp>
      <p:sp>
        <p:nvSpPr>
          <p:cNvPr id="23" name="Text 21">
            <a:extLst xmlns:a="http://schemas.openxmlformats.org/drawingml/2006/main">
              <a:ext uri="{FF2B5EF4-FFF2-40B4-BE49-F238E27FC236}">
                <a16:creationId xmlns:a16="http://schemas.microsoft.com/office/drawing/2014/main" id="{FE25778F-0232-443E-926E-BC8C2ADB7A19}"/>
              </a:ext>
            </a:extLst>
          </p:cNvPr>
          <p:cNvSpPr>
            <a:spLocks xmlns:a="http://schemas.openxmlformats.org/drawingml/2006/main" noGrp="1"/>
          </p:cNvSpPr>
          <p:nvPr/>
        </p:nvSpPr>
        <p:spPr>
          <a:xfrm xmlns:a="http://schemas.openxmlformats.org/drawingml/2006/main">
            <a:off x="1115568" y="5340096"/>
            <a:ext cx="4709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5A6478"/>
                </a:solidFill>
                <a:latin typeface="Calibri"/>
                <a:ea typeface="Calibri"/>
                <a:cs typeface="Calibri"/>
              </a:rPr>
              <a:t>Observed full-build usage was about $11.50/day. Azure contributed about $7.85/day, including about $5.04/day for its gateway; AWS net cost was about $0 after credits. The parked Azure estimate is about $0.44/day. Controls: AWS $40 monthly / $3 daily; Azure $25 monthly.</a:t>
            </a:r>
          </a:p>
        </p:txBody>
      </p:sp>
      <p:sp>
        <p:nvSpPr>
          <p:cNvPr id="24" name="Shape 22">
            <a:extLst xmlns:a="http://schemas.openxmlformats.org/drawingml/2006/main">
              <a:ext uri="{FF2B5EF4-FFF2-40B4-BE49-F238E27FC236}">
                <a16:creationId xmlns:a16="http://schemas.microsoft.com/office/drawing/2014/main" id="{C6DE81AB-F800-4924-9ACF-47B7A8F3BE6E}"/>
              </a:ext>
            </a:extLst>
          </p:cNvPr>
          <p:cNvSpPr>
            <a:spLocks xmlns:a="http://schemas.openxmlformats.org/drawingml/2006/main" noGrp="1"/>
          </p:cNvSpPr>
          <p:nvPr/>
        </p:nvSpPr>
        <p:spPr>
          <a:xfrm xmlns:a="http://schemas.openxmlformats.org/drawingml/2006/main">
            <a:off x="6309360" y="4718304"/>
            <a:ext cx="5394960" cy="1517904"/>
          </a:xfrm>
          <a:prstGeom xmlns:a="http://schemas.openxmlformats.org/drawingml/2006/main" prst="roundRect">
            <a:avLst>
              <a:gd name="adj" fmla="val 4819"/>
            </a:avLst>
          </a:prstGeom>
          <a:solidFill xmlns:a="http://schemas.openxmlformats.org/drawingml/2006/main">
            <a:srgbClr val="F4F6FA"/>
          </a:solidFill>
          <a:ln xmlns:a="http://schemas.openxmlformats.org/drawingml/2006/main" w="12700">
            <a:solidFill>
              <a:srgbClr val="E2E7F0"/>
            </a:solidFill>
            <a:prstDash val="solid"/>
          </a:ln>
        </p:spPr>
      </p:sp>
      <p:sp>
        <p:nvSpPr>
          <p:cNvPr id="25" name="Text 23">
            <a:extLst xmlns:a="http://schemas.openxmlformats.org/drawingml/2006/main">
              <a:ext uri="{FF2B5EF4-FFF2-40B4-BE49-F238E27FC236}">
                <a16:creationId xmlns:a16="http://schemas.microsoft.com/office/drawing/2014/main" id="{D849F9C9-DA8B-4F1B-882C-27B771FA96C0}"/>
              </a:ext>
            </a:extLst>
          </p:cNvPr>
          <p:cNvSpPr>
            <a:spLocks xmlns:a="http://schemas.openxmlformats.org/drawingml/2006/main" noGrp="1"/>
          </p:cNvSpPr>
          <p:nvPr/>
        </p:nvSpPr>
        <p:spPr>
          <a:xfrm xmlns:a="http://schemas.openxmlformats.org/drawingml/2006/main">
            <a:off x="6492240" y="4846320"/>
            <a:ext cx="2743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65A82"/>
                </a:solidFill>
                <a:latin typeface="Cambria"/>
                <a:ea typeface="Cambria"/>
                <a:cs typeface="Cambria"/>
              </a:rPr>
              <a:t>Q</a:t>
            </a:r>
          </a:p>
        </p:txBody>
      </p:sp>
      <p:sp>
        <p:nvSpPr>
          <p:cNvPr id="26" name="Text 24">
            <a:extLst xmlns:a="http://schemas.openxmlformats.org/drawingml/2006/main">
              <a:ext uri="{FF2B5EF4-FFF2-40B4-BE49-F238E27FC236}">
                <a16:creationId xmlns:a16="http://schemas.microsoft.com/office/drawing/2014/main" id="{B40C4175-F916-4DD2-BFF9-4FEB6EB0CFEA}"/>
              </a:ext>
            </a:extLst>
          </p:cNvPr>
          <p:cNvSpPr>
            <a:spLocks xmlns:a="http://schemas.openxmlformats.org/drawingml/2006/main" noGrp="1"/>
          </p:cNvSpPr>
          <p:nvPr/>
        </p:nvSpPr>
        <p:spPr>
          <a:xfrm xmlns:a="http://schemas.openxmlformats.org/drawingml/2006/main">
            <a:off x="6784848" y="4837176"/>
            <a:ext cx="470916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200" b="1">
                <a:solidFill>
                  <a:srgbClr val="21295C"/>
                </a:solidFill>
                <a:latin typeface="Calibri"/>
                <a:ea typeface="Calibri"/>
                <a:cs typeface="Calibri"/>
              </a:rPr>
              <a:t>How do you know nothing gets left running?</a:t>
            </a:r>
          </a:p>
        </p:txBody>
      </p:sp>
      <p:sp>
        <p:nvSpPr>
          <p:cNvPr id="27" name="Text 25">
            <a:extLst xmlns:a="http://schemas.openxmlformats.org/drawingml/2006/main">
              <a:ext uri="{FF2B5EF4-FFF2-40B4-BE49-F238E27FC236}">
                <a16:creationId xmlns:a16="http://schemas.microsoft.com/office/drawing/2014/main" id="{CE6BB2F7-1760-42CD-81BE-B67231CE5C1F}"/>
              </a:ext>
            </a:extLst>
          </p:cNvPr>
          <p:cNvSpPr>
            <a:spLocks xmlns:a="http://schemas.openxmlformats.org/drawingml/2006/main" noGrp="1"/>
          </p:cNvSpPr>
          <p:nvPr/>
        </p:nvSpPr>
        <p:spPr>
          <a:xfrm xmlns:a="http://schemas.openxmlformats.org/drawingml/2006/main">
            <a:off x="6784848" y="5340096"/>
            <a:ext cx="4709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5A6478"/>
                </a:solidFill>
                <a:latin typeface="Calibri"/>
                <a:ea typeface="Calibri"/>
                <a:cs typeface="Calibri"/>
              </a:rPr>
              <a:t>Three commands remove the core stacks/resource group. Then verify and remove out-of-stack alarms, dashboard, Flow Logs, CloudTrail/S3, SNS, budgets, Elastic IPs and tagged Azure resources.</a:t>
            </a:r>
          </a:p>
        </p:txBody>
      </p:sp>
    </p:spTree>
    <p:extLst>
      <p:ext uri="{BB962C8B-B14F-4D97-AF65-F5344CB8AC3E}">
        <p14:creationId xmlns:p14="http://schemas.microsoft.com/office/powerpoint/2010/main" val="1300692993"/>
      </p:ext>
    </p:extLst>
  </p:cSld>
</p:sld>
</file>

<file path=ppt/slides/slide13.xml><?xml version="1.0" encoding="utf-8"?>
<p:sld xmlns:p="http://schemas.openxmlformats.org/presentationml/2006/main">
  <p:cSld>
    <p:bg>
      <p:bgPr>
        <a:solidFill xmlns:a="http://schemas.openxmlformats.org/drawingml/2006/main">
          <a:srgbClr val="21295C"/>
        </a:solidFill>
      </p:bgPr>
    </p:bg>
    <p:spTree>
      <p:nvGrpSpPr>
        <p:cNvPr id="1" name=""/>
        <p:cNvGrpSpPr/>
        <p:nvPr/>
      </p:nvGrpSpPr>
      <p:grpSpPr>
        <a:xfrm xmlns:a="http://schemas.openxmlformats.org/drawingml/2006/main"/>
      </p:grpSpPr>
      <p:sp>
        <p:nvSpPr>
          <p:cNvPr id="2" name="Shape 0">
            <a:extLst xmlns:a="http://schemas.openxmlformats.org/drawingml/2006/main">
              <a:ext uri="{FF2B5EF4-FFF2-40B4-BE49-F238E27FC236}">
                <a16:creationId xmlns:a16="http://schemas.microsoft.com/office/drawing/2014/main" id="{638BDF67-6E9C-45F4-9F0A-185A9B9EB13F}"/>
              </a:ext>
            </a:extLst>
          </p:cNvPr>
          <p:cNvSpPr>
            <a:spLocks xmlns:a="http://schemas.openxmlformats.org/drawingml/2006/main" noGrp="1"/>
          </p:cNvSpPr>
          <p:nvPr/>
        </p:nvSpPr>
        <p:spPr>
          <a:xfrm xmlns:a="http://schemas.openxmlformats.org/drawingml/2006/main">
            <a:off x="8961120" y="3108960"/>
            <a:ext cx="5120640" cy="5120640"/>
          </a:xfrm>
          <a:prstGeom xmlns:a="http://schemas.openxmlformats.org/drawingml/2006/main" prst="ellipse">
            <a:avLst/>
          </a:prstGeom>
          <a:solidFill xmlns:a="http://schemas.openxmlformats.org/drawingml/2006/main">
            <a:srgbClr val="065A82"/>
          </a:solidFill>
          <a:ln xmlns:a="http://schemas.openxmlformats.org/drawingml/2006/main" w="12700">
            <a:solidFill>
              <a:srgbClr val="333333"/>
            </a:solidFill>
            <a:prstDash val="solid"/>
          </a:ln>
        </p:spPr>
      </p:sp>
      <p:sp>
        <p:nvSpPr>
          <p:cNvPr id="3" name="Text 1">
            <a:extLst xmlns:a="http://schemas.openxmlformats.org/drawingml/2006/main">
              <a:ext uri="{FF2B5EF4-FFF2-40B4-BE49-F238E27FC236}">
                <a16:creationId xmlns:a16="http://schemas.microsoft.com/office/drawing/2014/main" id="{6E0775AE-C7A4-460F-BF8B-8C41EED5E40B}"/>
              </a:ext>
            </a:extLst>
          </p:cNvPr>
          <p:cNvSpPr>
            <a:spLocks xmlns:a="http://schemas.openxmlformats.org/drawingml/2006/main" noGrp="1"/>
          </p:cNvSpPr>
          <p:nvPr/>
        </p:nvSpPr>
        <p:spPr>
          <a:xfrm xmlns:a="http://schemas.openxmlformats.org/drawingml/2006/main">
            <a:off x="822960" y="1188720"/>
            <a:ext cx="1051560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8FA3C8"/>
                </a:solidFill>
                <a:latin typeface="Calibri"/>
                <a:ea typeface="Calibri"/>
                <a:cs typeface="Calibri"/>
              </a:rPr>
              <a:t>IN SUMMARY</a:t>
            </a:r>
          </a:p>
        </p:txBody>
      </p:sp>
      <p:sp>
        <p:nvSpPr>
          <p:cNvPr id="4" name="Text 2">
            <a:extLst xmlns:a="http://schemas.openxmlformats.org/drawingml/2006/main">
              <a:ext uri="{FF2B5EF4-FFF2-40B4-BE49-F238E27FC236}">
                <a16:creationId xmlns:a16="http://schemas.microsoft.com/office/drawing/2014/main" id="{06E9F0EC-982C-4E6D-BF80-320B1920AD8B}"/>
              </a:ext>
            </a:extLst>
          </p:cNvPr>
          <p:cNvSpPr>
            <a:spLocks xmlns:a="http://schemas.openxmlformats.org/drawingml/2006/main" noGrp="1"/>
          </p:cNvSpPr>
          <p:nvPr/>
        </p:nvSpPr>
        <p:spPr>
          <a:xfrm xmlns:a="http://schemas.openxmlformats.org/drawingml/2006/main">
            <a:off x="822960" y="1600200"/>
            <a:ext cx="10058400" cy="1280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600" b="1">
                <a:solidFill>
                  <a:srgbClr val="FFFFFF"/>
                </a:solidFill>
                <a:latin typeface="Cambria"/>
                <a:ea typeface="Cambria"/>
                <a:cs typeface="Cambria"/>
              </a:rPr>
              <a:t>The system works, and</a:t>
            </a:r>
          </a:p>
          <a:p xmlns:a="http://schemas.openxmlformats.org/drawingml/2006/main">
            <a:pPr marL="0" indent="0">
              <a:buNone/>
            </a:pPr>
            <a:r>
              <a:rPr sz="3600" b="1">
                <a:solidFill>
                  <a:srgbClr val="FFFFFF"/>
                </a:solidFill>
                <a:latin typeface="Cambria"/>
                <a:ea typeface="Cambria"/>
                <a:cs typeface="Cambria"/>
              </a:rPr>
              <a:t>it will come down on time.</a:t>
            </a:r>
          </a:p>
        </p:txBody>
      </p:sp>
      <p:sp>
        <p:nvSpPr>
          <p:cNvPr id="5" name="Shape 3">
            <a:extLst xmlns:a="http://schemas.openxmlformats.org/drawingml/2006/main">
              <a:ext uri="{FF2B5EF4-FFF2-40B4-BE49-F238E27FC236}">
                <a16:creationId xmlns:a16="http://schemas.microsoft.com/office/drawing/2014/main" id="{8AFA4347-F111-483D-A3FB-FAEC4B8DFF33}"/>
              </a:ext>
            </a:extLst>
          </p:cNvPr>
          <p:cNvSpPr>
            <a:spLocks xmlns:a="http://schemas.openxmlformats.org/drawingml/2006/main" noGrp="1"/>
          </p:cNvSpPr>
          <p:nvPr/>
        </p:nvSpPr>
        <p:spPr>
          <a:xfrm xmlns:a="http://schemas.openxmlformats.org/drawingml/2006/main">
            <a:off x="822960" y="3063240"/>
            <a:ext cx="475488" cy="475488"/>
          </a:xfrm>
          <a:prstGeom xmlns:a="http://schemas.openxmlformats.org/drawingml/2006/main" prst="ellipse">
            <a:avLst/>
          </a:prstGeom>
          <a:solidFill xmlns:a="http://schemas.openxmlformats.org/drawingml/2006/main">
            <a:srgbClr val="1C7293"/>
          </a:solidFill>
          <a:ln xmlns:a="http://schemas.openxmlformats.org/drawingml/2006/main" w="12700">
            <a:solidFill>
              <a:srgbClr val="1C7293"/>
            </a:solidFill>
            <a:prstDash val="solid"/>
          </a:ln>
        </p:spPr>
      </p:sp>
      <p:sp>
        <p:nvSpPr>
          <p:cNvPr id="6" name="Text 4">
            <a:extLst xmlns:a="http://schemas.openxmlformats.org/drawingml/2006/main">
              <a:ext uri="{FF2B5EF4-FFF2-40B4-BE49-F238E27FC236}">
                <a16:creationId xmlns:a16="http://schemas.microsoft.com/office/drawing/2014/main" id="{482F3982-4A8C-4B01-9A20-7E27DD9E0776}"/>
              </a:ext>
            </a:extLst>
          </p:cNvPr>
          <p:cNvSpPr>
            <a:spLocks xmlns:a="http://schemas.openxmlformats.org/drawingml/2006/main" noGrp="1"/>
          </p:cNvSpPr>
          <p:nvPr/>
        </p:nvSpPr>
        <p:spPr>
          <a:xfrm xmlns:a="http://schemas.openxmlformats.org/drawingml/2006/main">
            <a:off x="822960" y="306324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1</a:t>
            </a:r>
          </a:p>
        </p:txBody>
      </p:sp>
      <p:sp>
        <p:nvSpPr>
          <p:cNvPr id="7" name="Text 5">
            <a:extLst xmlns:a="http://schemas.openxmlformats.org/drawingml/2006/main">
              <a:ext uri="{FF2B5EF4-FFF2-40B4-BE49-F238E27FC236}">
                <a16:creationId xmlns:a16="http://schemas.microsoft.com/office/drawing/2014/main" id="{D7252C70-9AF6-4F94-BFCA-BF831BC7E202}"/>
              </a:ext>
            </a:extLst>
          </p:cNvPr>
          <p:cNvSpPr>
            <a:spLocks xmlns:a="http://schemas.openxmlformats.org/drawingml/2006/main" noGrp="1"/>
          </p:cNvSpPr>
          <p:nvPr/>
        </p:nvSpPr>
        <p:spPr>
          <a:xfrm xmlns:a="http://schemas.openxmlformats.org/drawingml/2006/main">
            <a:off x="1508760" y="3090672"/>
            <a:ext cx="877824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50">
                <a:solidFill>
                  <a:srgbClr val="D8E2F5"/>
                </a:solidFill>
                <a:latin typeface="Calibri"/>
                <a:ea typeface="Calibri"/>
                <a:cs typeface="Calibri"/>
              </a:rPr>
              <a:t>Three cloud cells, two providers, two IPsec VPN connections, verified at network and application layers.</a:t>
            </a:r>
          </a:p>
        </p:txBody>
      </p:sp>
      <p:sp>
        <p:nvSpPr>
          <p:cNvPr id="8" name="Shape 6">
            <a:extLst xmlns:a="http://schemas.openxmlformats.org/drawingml/2006/main">
              <a:ext uri="{FF2B5EF4-FFF2-40B4-BE49-F238E27FC236}">
                <a16:creationId xmlns:a16="http://schemas.microsoft.com/office/drawing/2014/main" id="{138B7D1B-138D-4FD7-A07F-5E6EB1FA38B1}"/>
              </a:ext>
            </a:extLst>
          </p:cNvPr>
          <p:cNvSpPr>
            <a:spLocks xmlns:a="http://schemas.openxmlformats.org/drawingml/2006/main" noGrp="1"/>
          </p:cNvSpPr>
          <p:nvPr/>
        </p:nvSpPr>
        <p:spPr>
          <a:xfrm xmlns:a="http://schemas.openxmlformats.org/drawingml/2006/main">
            <a:off x="822960" y="3840480"/>
            <a:ext cx="475488" cy="475488"/>
          </a:xfrm>
          <a:prstGeom xmlns:a="http://schemas.openxmlformats.org/drawingml/2006/main" prst="ellipse">
            <a:avLst/>
          </a:prstGeom>
          <a:solidFill xmlns:a="http://schemas.openxmlformats.org/drawingml/2006/main">
            <a:srgbClr val="1C7293"/>
          </a:solidFill>
          <a:ln xmlns:a="http://schemas.openxmlformats.org/drawingml/2006/main" w="12700">
            <a:solidFill>
              <a:srgbClr val="1C7293"/>
            </a:solidFill>
            <a:prstDash val="solid"/>
          </a:ln>
        </p:spPr>
      </p:sp>
      <p:sp>
        <p:nvSpPr>
          <p:cNvPr id="9" name="Text 7">
            <a:extLst xmlns:a="http://schemas.openxmlformats.org/drawingml/2006/main">
              <a:ext uri="{FF2B5EF4-FFF2-40B4-BE49-F238E27FC236}">
                <a16:creationId xmlns:a16="http://schemas.microsoft.com/office/drawing/2014/main" id="{5B04579F-40D3-4167-B25B-27655E14AC48}"/>
              </a:ext>
            </a:extLst>
          </p:cNvPr>
          <p:cNvSpPr>
            <a:spLocks xmlns:a="http://schemas.openxmlformats.org/drawingml/2006/main" noGrp="1"/>
          </p:cNvSpPr>
          <p:nvPr/>
        </p:nvSpPr>
        <p:spPr>
          <a:xfrm xmlns:a="http://schemas.openxmlformats.org/drawingml/2006/main">
            <a:off x="822960" y="384048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2</a:t>
            </a:r>
          </a:p>
        </p:txBody>
      </p:sp>
      <p:sp>
        <p:nvSpPr>
          <p:cNvPr id="10" name="Text 8">
            <a:extLst xmlns:a="http://schemas.openxmlformats.org/drawingml/2006/main">
              <a:ext uri="{FF2B5EF4-FFF2-40B4-BE49-F238E27FC236}">
                <a16:creationId xmlns:a16="http://schemas.microsoft.com/office/drawing/2014/main" id="{025DD228-FDC3-4782-89FB-AD5799DA31B2}"/>
              </a:ext>
            </a:extLst>
          </p:cNvPr>
          <p:cNvSpPr>
            <a:spLocks xmlns:a="http://schemas.openxmlformats.org/drawingml/2006/main" noGrp="1"/>
          </p:cNvSpPr>
          <p:nvPr/>
        </p:nvSpPr>
        <p:spPr>
          <a:xfrm xmlns:a="http://schemas.openxmlformats.org/drawingml/2006/main">
            <a:off x="1508760" y="3867912"/>
            <a:ext cx="877824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50">
                <a:solidFill>
                  <a:srgbClr val="D8E2F5"/>
                </a:solidFill>
                <a:latin typeface="Calibri"/>
                <a:ea typeface="Calibri"/>
                <a:cs typeface="Calibri"/>
              </a:rPr>
              <a:t>Delivered roughly two weeks ahead of plan by back-planning from the deadline and protecting the critical path.</a:t>
            </a:r>
          </a:p>
        </p:txBody>
      </p:sp>
      <p:sp>
        <p:nvSpPr>
          <p:cNvPr id="11" name="Shape 9">
            <a:extLst xmlns:a="http://schemas.openxmlformats.org/drawingml/2006/main">
              <a:ext uri="{FF2B5EF4-FFF2-40B4-BE49-F238E27FC236}">
                <a16:creationId xmlns:a16="http://schemas.microsoft.com/office/drawing/2014/main" id="{D57BA74C-5990-4A13-BD11-BD78FCD61CE6}"/>
              </a:ext>
            </a:extLst>
          </p:cNvPr>
          <p:cNvSpPr>
            <a:spLocks xmlns:a="http://schemas.openxmlformats.org/drawingml/2006/main" noGrp="1"/>
          </p:cNvSpPr>
          <p:nvPr/>
        </p:nvSpPr>
        <p:spPr>
          <a:xfrm xmlns:a="http://schemas.openxmlformats.org/drawingml/2006/main">
            <a:off x="822960" y="4617720"/>
            <a:ext cx="475488" cy="475488"/>
          </a:xfrm>
          <a:prstGeom xmlns:a="http://schemas.openxmlformats.org/drawingml/2006/main" prst="ellipse">
            <a:avLst/>
          </a:prstGeom>
          <a:solidFill xmlns:a="http://schemas.openxmlformats.org/drawingml/2006/main">
            <a:srgbClr val="D98324"/>
          </a:solidFill>
          <a:ln xmlns:a="http://schemas.openxmlformats.org/drawingml/2006/main" w="12700">
            <a:solidFill>
              <a:srgbClr val="D98324"/>
            </a:solidFill>
            <a:prstDash val="solid"/>
          </a:ln>
        </p:spPr>
      </p:sp>
      <p:sp>
        <p:nvSpPr>
          <p:cNvPr id="12" name="Text 10">
            <a:extLst xmlns:a="http://schemas.openxmlformats.org/drawingml/2006/main">
              <a:ext uri="{FF2B5EF4-FFF2-40B4-BE49-F238E27FC236}">
                <a16:creationId xmlns:a16="http://schemas.microsoft.com/office/drawing/2014/main" id="{4E278FE1-97C6-45BE-ACE2-8C5746ADA13A}"/>
              </a:ext>
            </a:extLst>
          </p:cNvPr>
          <p:cNvSpPr>
            <a:spLocks xmlns:a="http://schemas.openxmlformats.org/drawingml/2006/main" noGrp="1"/>
          </p:cNvSpPr>
          <p:nvPr/>
        </p:nvSpPr>
        <p:spPr>
          <a:xfrm xmlns:a="http://schemas.openxmlformats.org/drawingml/2006/main">
            <a:off x="822960" y="461772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3</a:t>
            </a:r>
          </a:p>
        </p:txBody>
      </p:sp>
      <p:sp>
        <p:nvSpPr>
          <p:cNvPr id="13" name="Text 11">
            <a:extLst xmlns:a="http://schemas.openxmlformats.org/drawingml/2006/main">
              <a:ext uri="{FF2B5EF4-FFF2-40B4-BE49-F238E27FC236}">
                <a16:creationId xmlns:a16="http://schemas.microsoft.com/office/drawing/2014/main" id="{94D14F24-5E51-417D-907C-2D1DB5039005}"/>
              </a:ext>
            </a:extLst>
          </p:cNvPr>
          <p:cNvSpPr>
            <a:spLocks xmlns:a="http://schemas.openxmlformats.org/drawingml/2006/main" noGrp="1"/>
          </p:cNvSpPr>
          <p:nvPr/>
        </p:nvSpPr>
        <p:spPr>
          <a:xfrm xmlns:a="http://schemas.openxmlformats.org/drawingml/2006/main">
            <a:off x="1508760" y="4645152"/>
            <a:ext cx="877824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50">
                <a:solidFill>
                  <a:srgbClr val="D8E2F5"/>
                </a:solidFill>
                <a:latin typeface="Calibri"/>
                <a:ea typeface="Calibri"/>
                <a:cs typeface="Calibri"/>
              </a:rPr>
              <a:t>Cost controls detect chargeable resources before the 30 August AWS teardown deadline.</a:t>
            </a:r>
          </a:p>
        </p:txBody>
      </p:sp>
      <p:sp>
        <p:nvSpPr>
          <p:cNvPr id="14" name="Text 12">
            <a:extLst xmlns:a="http://schemas.openxmlformats.org/drawingml/2006/main">
              <a:ext uri="{FF2B5EF4-FFF2-40B4-BE49-F238E27FC236}">
                <a16:creationId xmlns:a16="http://schemas.microsoft.com/office/drawing/2014/main" id="{1746A3CC-72BA-4E3F-A19B-309EC0DAB0C3}"/>
              </a:ext>
            </a:extLst>
          </p:cNvPr>
          <p:cNvSpPr>
            <a:spLocks xmlns:a="http://schemas.openxmlformats.org/drawingml/2006/main" noGrp="1"/>
          </p:cNvSpPr>
          <p:nvPr/>
        </p:nvSpPr>
        <p:spPr>
          <a:xfrm xmlns:a="http://schemas.openxmlformats.org/drawingml/2006/main">
            <a:off x="822960" y="5623560"/>
            <a:ext cx="1005840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i="1">
                <a:solidFill>
                  <a:srgbClr val="CADCFC"/>
                </a:solidFill>
                <a:latin typeface="Calibri"/>
                <a:ea typeface="Calibri"/>
                <a:cs typeface="Calibri"/>
              </a:rPr>
              <a:t>Thank you, happy to take questions, or demonstrate any part of it live.</a:t>
            </a:r>
          </a:p>
        </p:txBody>
      </p:sp>
    </p:spTree>
    <p:extLst>
      <p:ext uri="{BB962C8B-B14F-4D97-AF65-F5344CB8AC3E}">
        <p14:creationId xmlns:p14="http://schemas.microsoft.com/office/powerpoint/2010/main" val="827348264"/>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7F115CE-D730-4599-8C80-A5E8B1E2EC45}"/>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WHAT I WILL COVER</a:t>
            </a:r>
          </a:p>
        </p:txBody>
      </p:sp>
      <p:sp>
        <p:nvSpPr>
          <p:cNvPr id="3" name="Text 1">
            <a:extLst xmlns:a="http://schemas.openxmlformats.org/drawingml/2006/main">
              <a:ext uri="{FF2B5EF4-FFF2-40B4-BE49-F238E27FC236}">
                <a16:creationId xmlns:a16="http://schemas.microsoft.com/office/drawing/2014/main" id="{148E1695-BEA5-42DD-AC63-D48447115924}"/>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Agenda</a:t>
            </a:r>
          </a:p>
        </p:txBody>
      </p:sp>
      <p:sp>
        <p:nvSpPr>
          <p:cNvPr id="4" name="Shape 2">
            <a:extLst xmlns:a="http://schemas.openxmlformats.org/drawingml/2006/main">
              <a:ext uri="{FF2B5EF4-FFF2-40B4-BE49-F238E27FC236}">
                <a16:creationId xmlns:a16="http://schemas.microsoft.com/office/drawing/2014/main" id="{73B041E1-4A5D-419E-8AF9-4B31766DE090}"/>
              </a:ext>
            </a:extLst>
          </p:cNvPr>
          <p:cNvSpPr>
            <a:spLocks xmlns:a="http://schemas.openxmlformats.org/drawingml/2006/main" noGrp="1"/>
          </p:cNvSpPr>
          <p:nvPr/>
        </p:nvSpPr>
        <p:spPr>
          <a:xfrm xmlns:a="http://schemas.openxmlformats.org/drawingml/2006/main">
            <a:off x="640080" y="1481328"/>
            <a:ext cx="475488" cy="475488"/>
          </a:xfrm>
          <a:prstGeom xmlns:a="http://schemas.openxmlformats.org/drawingml/2006/main" prst="ellipse">
            <a:avLst/>
          </a:prstGeom>
          <a:solidFill xmlns:a="http://schemas.openxmlformats.org/drawingml/2006/main">
            <a:srgbClr val="065A82"/>
          </a:solidFill>
          <a:ln xmlns:a="http://schemas.openxmlformats.org/drawingml/2006/main" w="12700">
            <a:solidFill>
              <a:srgbClr val="065A82"/>
            </a:solidFill>
            <a:prstDash val="solid"/>
          </a:ln>
        </p:spPr>
      </p:sp>
      <p:sp>
        <p:nvSpPr>
          <p:cNvPr id="5" name="Text 3">
            <a:extLst xmlns:a="http://schemas.openxmlformats.org/drawingml/2006/main">
              <a:ext uri="{FF2B5EF4-FFF2-40B4-BE49-F238E27FC236}">
                <a16:creationId xmlns:a16="http://schemas.microsoft.com/office/drawing/2014/main" id="{C1C368CF-0159-439F-A36F-169BBC577402}"/>
              </a:ext>
            </a:extLst>
          </p:cNvPr>
          <p:cNvSpPr>
            <a:spLocks xmlns:a="http://schemas.openxmlformats.org/drawingml/2006/main" noGrp="1"/>
          </p:cNvSpPr>
          <p:nvPr/>
        </p:nvSpPr>
        <p:spPr>
          <a:xfrm xmlns:a="http://schemas.openxmlformats.org/drawingml/2006/main">
            <a:off x="640080" y="1481328"/>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1</a:t>
            </a:r>
          </a:p>
        </p:txBody>
      </p:sp>
      <p:sp>
        <p:nvSpPr>
          <p:cNvPr id="6" name="Text 4">
            <a:extLst xmlns:a="http://schemas.openxmlformats.org/drawingml/2006/main">
              <a:ext uri="{FF2B5EF4-FFF2-40B4-BE49-F238E27FC236}">
                <a16:creationId xmlns:a16="http://schemas.microsoft.com/office/drawing/2014/main" id="{BFE293E0-F47C-4A57-9E29-28BAC1E5958D}"/>
              </a:ext>
            </a:extLst>
          </p:cNvPr>
          <p:cNvSpPr>
            <a:spLocks xmlns:a="http://schemas.openxmlformats.org/drawingml/2006/main" noGrp="1"/>
          </p:cNvSpPr>
          <p:nvPr/>
        </p:nvSpPr>
        <p:spPr>
          <a:xfrm xmlns:a="http://schemas.openxmlformats.org/drawingml/2006/main">
            <a:off x="1325880" y="1444752"/>
            <a:ext cx="40233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21295C"/>
                </a:solidFill>
                <a:latin typeface="Calibri"/>
                <a:ea typeface="Calibri"/>
                <a:cs typeface="Calibri"/>
              </a:rPr>
              <a:t>The system we built</a:t>
            </a:r>
          </a:p>
        </p:txBody>
      </p:sp>
      <p:sp>
        <p:nvSpPr>
          <p:cNvPr id="7" name="Text 5">
            <a:extLst xmlns:a="http://schemas.openxmlformats.org/drawingml/2006/main">
              <a:ext uri="{FF2B5EF4-FFF2-40B4-BE49-F238E27FC236}">
                <a16:creationId xmlns:a16="http://schemas.microsoft.com/office/drawing/2014/main" id="{0D68DC06-FE0C-4430-927E-71B0A85B61E6}"/>
              </a:ext>
            </a:extLst>
          </p:cNvPr>
          <p:cNvSpPr>
            <a:spLocks xmlns:a="http://schemas.openxmlformats.org/drawingml/2006/main" noGrp="1"/>
          </p:cNvSpPr>
          <p:nvPr/>
        </p:nvSpPr>
        <p:spPr>
          <a:xfrm xmlns:a="http://schemas.openxmlformats.org/drawingml/2006/main">
            <a:off x="1325880" y="1737360"/>
            <a:ext cx="676656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a:solidFill>
                  <a:srgbClr val="5A6478"/>
                </a:solidFill>
                <a:latin typeface="Calibri"/>
                <a:ea typeface="Calibri"/>
                <a:cs typeface="Calibri"/>
              </a:rPr>
              <a:t>Three cells, two VPN connections, 60 seconds of context</a:t>
            </a:r>
          </a:p>
        </p:txBody>
      </p:sp>
      <p:sp>
        <p:nvSpPr>
          <p:cNvPr id="8" name="Shape 6">
            <a:extLst xmlns:a="http://schemas.openxmlformats.org/drawingml/2006/main">
              <a:ext uri="{FF2B5EF4-FFF2-40B4-BE49-F238E27FC236}">
                <a16:creationId xmlns:a16="http://schemas.microsoft.com/office/drawing/2014/main" id="{ED2F1E5B-F947-43A9-AF63-575970E6ECD3}"/>
              </a:ext>
            </a:extLst>
          </p:cNvPr>
          <p:cNvSpPr>
            <a:spLocks xmlns:a="http://schemas.openxmlformats.org/drawingml/2006/main" noGrp="1"/>
          </p:cNvSpPr>
          <p:nvPr/>
        </p:nvSpPr>
        <p:spPr>
          <a:xfrm xmlns:a="http://schemas.openxmlformats.org/drawingml/2006/main">
            <a:off x="640080" y="2267712"/>
            <a:ext cx="475488" cy="475488"/>
          </a:xfrm>
          <a:prstGeom xmlns:a="http://schemas.openxmlformats.org/drawingml/2006/main" prst="ellipse">
            <a:avLst/>
          </a:prstGeom>
          <a:solidFill xmlns:a="http://schemas.openxmlformats.org/drawingml/2006/main">
            <a:srgbClr val="065A82"/>
          </a:solidFill>
          <a:ln xmlns:a="http://schemas.openxmlformats.org/drawingml/2006/main" w="12700">
            <a:solidFill>
              <a:srgbClr val="065A82"/>
            </a:solidFill>
            <a:prstDash val="solid"/>
          </a:ln>
        </p:spPr>
      </p:sp>
      <p:sp>
        <p:nvSpPr>
          <p:cNvPr id="9" name="Text 7">
            <a:extLst xmlns:a="http://schemas.openxmlformats.org/drawingml/2006/main">
              <a:ext uri="{FF2B5EF4-FFF2-40B4-BE49-F238E27FC236}">
                <a16:creationId xmlns:a16="http://schemas.microsoft.com/office/drawing/2014/main" id="{CD796730-F37F-4019-87EE-FA13887FA87D}"/>
              </a:ext>
            </a:extLst>
          </p:cNvPr>
          <p:cNvSpPr>
            <a:spLocks xmlns:a="http://schemas.openxmlformats.org/drawingml/2006/main" noGrp="1"/>
          </p:cNvSpPr>
          <p:nvPr/>
        </p:nvSpPr>
        <p:spPr>
          <a:xfrm xmlns:a="http://schemas.openxmlformats.org/drawingml/2006/main">
            <a:off x="640080" y="2267712"/>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2</a:t>
            </a:r>
          </a:p>
        </p:txBody>
      </p:sp>
      <p:sp>
        <p:nvSpPr>
          <p:cNvPr id="10" name="Text 8">
            <a:extLst xmlns:a="http://schemas.openxmlformats.org/drawingml/2006/main">
              <a:ext uri="{FF2B5EF4-FFF2-40B4-BE49-F238E27FC236}">
                <a16:creationId xmlns:a16="http://schemas.microsoft.com/office/drawing/2014/main" id="{A17A47E8-4995-4AA0-A641-E425AC439276}"/>
              </a:ext>
            </a:extLst>
          </p:cNvPr>
          <p:cNvSpPr>
            <a:spLocks xmlns:a="http://schemas.openxmlformats.org/drawingml/2006/main" noGrp="1"/>
          </p:cNvSpPr>
          <p:nvPr/>
        </p:nvSpPr>
        <p:spPr>
          <a:xfrm xmlns:a="http://schemas.openxmlformats.org/drawingml/2006/main">
            <a:off x="1325880" y="2231136"/>
            <a:ext cx="40233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21295C"/>
                </a:solidFill>
                <a:latin typeface="Calibri"/>
                <a:ea typeface="Calibri"/>
                <a:cs typeface="Calibri"/>
              </a:rPr>
              <a:t>How I planned it</a:t>
            </a:r>
          </a:p>
        </p:txBody>
      </p:sp>
      <p:sp>
        <p:nvSpPr>
          <p:cNvPr id="11" name="Text 9">
            <a:extLst xmlns:a="http://schemas.openxmlformats.org/drawingml/2006/main">
              <a:ext uri="{FF2B5EF4-FFF2-40B4-BE49-F238E27FC236}">
                <a16:creationId xmlns:a16="http://schemas.microsoft.com/office/drawing/2014/main" id="{0AC29254-030A-4B0B-AA33-661930110D38}"/>
              </a:ext>
            </a:extLst>
          </p:cNvPr>
          <p:cNvSpPr>
            <a:spLocks xmlns:a="http://schemas.openxmlformats.org/drawingml/2006/main" noGrp="1"/>
          </p:cNvSpPr>
          <p:nvPr/>
        </p:nvSpPr>
        <p:spPr>
          <a:xfrm xmlns:a="http://schemas.openxmlformats.org/drawingml/2006/main">
            <a:off x="1325880" y="2523744"/>
            <a:ext cx="676656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a:solidFill>
                  <a:srgbClr val="5A6478"/>
                </a:solidFill>
                <a:latin typeface="Calibri"/>
                <a:ea typeface="Calibri"/>
                <a:cs typeface="Calibri"/>
              </a:rPr>
              <a:t>Back-planned from the deadline, not forward from day one</a:t>
            </a:r>
          </a:p>
        </p:txBody>
      </p:sp>
      <p:sp>
        <p:nvSpPr>
          <p:cNvPr id="12" name="Shape 10">
            <a:extLst xmlns:a="http://schemas.openxmlformats.org/drawingml/2006/main">
              <a:ext uri="{FF2B5EF4-FFF2-40B4-BE49-F238E27FC236}">
                <a16:creationId xmlns:a16="http://schemas.microsoft.com/office/drawing/2014/main" id="{02A4DBBF-2647-4DD5-8859-C1F38E811706}"/>
              </a:ext>
            </a:extLst>
          </p:cNvPr>
          <p:cNvSpPr>
            <a:spLocks xmlns:a="http://schemas.openxmlformats.org/drawingml/2006/main" noGrp="1"/>
          </p:cNvSpPr>
          <p:nvPr/>
        </p:nvSpPr>
        <p:spPr>
          <a:xfrm xmlns:a="http://schemas.openxmlformats.org/drawingml/2006/main">
            <a:off x="640080" y="3054096"/>
            <a:ext cx="475488" cy="475488"/>
          </a:xfrm>
          <a:prstGeom xmlns:a="http://schemas.openxmlformats.org/drawingml/2006/main" prst="ellipse">
            <a:avLst/>
          </a:prstGeom>
          <a:solidFill xmlns:a="http://schemas.openxmlformats.org/drawingml/2006/main">
            <a:srgbClr val="1C7293"/>
          </a:solidFill>
          <a:ln xmlns:a="http://schemas.openxmlformats.org/drawingml/2006/main" w="12700">
            <a:solidFill>
              <a:srgbClr val="1C7293"/>
            </a:solidFill>
            <a:prstDash val="solid"/>
          </a:ln>
        </p:spPr>
      </p:sp>
      <p:sp>
        <p:nvSpPr>
          <p:cNvPr id="13" name="Text 11">
            <a:extLst xmlns:a="http://schemas.openxmlformats.org/drawingml/2006/main">
              <a:ext uri="{FF2B5EF4-FFF2-40B4-BE49-F238E27FC236}">
                <a16:creationId xmlns:a16="http://schemas.microsoft.com/office/drawing/2014/main" id="{4764F20C-A698-4CFA-A809-514A46AE6BCC}"/>
              </a:ext>
            </a:extLst>
          </p:cNvPr>
          <p:cNvSpPr>
            <a:spLocks xmlns:a="http://schemas.openxmlformats.org/drawingml/2006/main" noGrp="1"/>
          </p:cNvSpPr>
          <p:nvPr/>
        </p:nvSpPr>
        <p:spPr>
          <a:xfrm xmlns:a="http://schemas.openxmlformats.org/drawingml/2006/main">
            <a:off x="640080" y="3054096"/>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3</a:t>
            </a:r>
          </a:p>
        </p:txBody>
      </p:sp>
      <p:sp>
        <p:nvSpPr>
          <p:cNvPr id="14" name="Text 12">
            <a:extLst xmlns:a="http://schemas.openxmlformats.org/drawingml/2006/main">
              <a:ext uri="{FF2B5EF4-FFF2-40B4-BE49-F238E27FC236}">
                <a16:creationId xmlns:a16="http://schemas.microsoft.com/office/drawing/2014/main" id="{0478B789-F239-460A-9208-E042FF6EBE30}"/>
              </a:ext>
            </a:extLst>
          </p:cNvPr>
          <p:cNvSpPr>
            <a:spLocks xmlns:a="http://schemas.openxmlformats.org/drawingml/2006/main" noGrp="1"/>
          </p:cNvSpPr>
          <p:nvPr/>
        </p:nvSpPr>
        <p:spPr>
          <a:xfrm xmlns:a="http://schemas.openxmlformats.org/drawingml/2006/main">
            <a:off x="1325880" y="3017520"/>
            <a:ext cx="40233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21295C"/>
                </a:solidFill>
                <a:latin typeface="Calibri"/>
                <a:ea typeface="Calibri"/>
                <a:cs typeface="Calibri"/>
              </a:rPr>
              <a:t>Security posture</a:t>
            </a:r>
          </a:p>
        </p:txBody>
      </p:sp>
      <p:sp>
        <p:nvSpPr>
          <p:cNvPr id="15" name="Text 13">
            <a:extLst xmlns:a="http://schemas.openxmlformats.org/drawingml/2006/main">
              <a:ext uri="{FF2B5EF4-FFF2-40B4-BE49-F238E27FC236}">
                <a16:creationId xmlns:a16="http://schemas.microsoft.com/office/drawing/2014/main" id="{528D9FCB-AEB8-4CEA-BEDE-B303E9C472AF}"/>
              </a:ext>
            </a:extLst>
          </p:cNvPr>
          <p:cNvSpPr>
            <a:spLocks xmlns:a="http://schemas.openxmlformats.org/drawingml/2006/main" noGrp="1"/>
          </p:cNvSpPr>
          <p:nvPr/>
        </p:nvSpPr>
        <p:spPr>
          <a:xfrm xmlns:a="http://schemas.openxmlformats.org/drawingml/2006/main">
            <a:off x="1325880" y="3310128"/>
            <a:ext cx="676656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a:solidFill>
                  <a:srgbClr val="5A6478"/>
                </a:solidFill>
                <a:latin typeface="Calibri"/>
                <a:ea typeface="Calibri"/>
                <a:cs typeface="Calibri"/>
              </a:rPr>
              <a:t>What I locked down, and one constraint that reshaped the build</a:t>
            </a:r>
          </a:p>
        </p:txBody>
      </p:sp>
      <p:sp>
        <p:nvSpPr>
          <p:cNvPr id="16" name="Shape 14">
            <a:extLst xmlns:a="http://schemas.openxmlformats.org/drawingml/2006/main">
              <a:ext uri="{FF2B5EF4-FFF2-40B4-BE49-F238E27FC236}">
                <a16:creationId xmlns:a16="http://schemas.microsoft.com/office/drawing/2014/main" id="{F37A5575-45E0-4436-929E-C4C173B9C5BF}"/>
              </a:ext>
            </a:extLst>
          </p:cNvPr>
          <p:cNvSpPr>
            <a:spLocks xmlns:a="http://schemas.openxmlformats.org/drawingml/2006/main" noGrp="1"/>
          </p:cNvSpPr>
          <p:nvPr/>
        </p:nvSpPr>
        <p:spPr>
          <a:xfrm xmlns:a="http://schemas.openxmlformats.org/drawingml/2006/main">
            <a:off x="640080" y="3840480"/>
            <a:ext cx="475488" cy="475488"/>
          </a:xfrm>
          <a:prstGeom xmlns:a="http://schemas.openxmlformats.org/drawingml/2006/main" prst="ellipse">
            <a:avLst/>
          </a:prstGeom>
          <a:solidFill xmlns:a="http://schemas.openxmlformats.org/drawingml/2006/main">
            <a:srgbClr val="1C7293"/>
          </a:solidFill>
          <a:ln xmlns:a="http://schemas.openxmlformats.org/drawingml/2006/main" w="12700">
            <a:solidFill>
              <a:srgbClr val="1C7293"/>
            </a:solidFill>
            <a:prstDash val="solid"/>
          </a:ln>
        </p:spPr>
      </p:sp>
      <p:sp>
        <p:nvSpPr>
          <p:cNvPr id="17" name="Text 15">
            <a:extLst xmlns:a="http://schemas.openxmlformats.org/drawingml/2006/main">
              <a:ext uri="{FF2B5EF4-FFF2-40B4-BE49-F238E27FC236}">
                <a16:creationId xmlns:a16="http://schemas.microsoft.com/office/drawing/2014/main" id="{FD29CE1A-E805-4C27-8481-266BD92C1DA3}"/>
              </a:ext>
            </a:extLst>
          </p:cNvPr>
          <p:cNvSpPr>
            <a:spLocks xmlns:a="http://schemas.openxmlformats.org/drawingml/2006/main" noGrp="1"/>
          </p:cNvSpPr>
          <p:nvPr/>
        </p:nvSpPr>
        <p:spPr>
          <a:xfrm xmlns:a="http://schemas.openxmlformats.org/drawingml/2006/main">
            <a:off x="640080" y="384048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4</a:t>
            </a:r>
          </a:p>
        </p:txBody>
      </p:sp>
      <p:sp>
        <p:nvSpPr>
          <p:cNvPr id="18" name="Text 16">
            <a:extLst xmlns:a="http://schemas.openxmlformats.org/drawingml/2006/main">
              <a:ext uri="{FF2B5EF4-FFF2-40B4-BE49-F238E27FC236}">
                <a16:creationId xmlns:a16="http://schemas.microsoft.com/office/drawing/2014/main" id="{665BFD1C-E86F-414C-BB3C-8EDC96F1C701}"/>
              </a:ext>
            </a:extLst>
          </p:cNvPr>
          <p:cNvSpPr>
            <a:spLocks xmlns:a="http://schemas.openxmlformats.org/drawingml/2006/main" noGrp="1"/>
          </p:cNvSpPr>
          <p:nvPr/>
        </p:nvSpPr>
        <p:spPr>
          <a:xfrm xmlns:a="http://schemas.openxmlformats.org/drawingml/2006/main">
            <a:off x="1325880" y="3803904"/>
            <a:ext cx="40233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21295C"/>
                </a:solidFill>
                <a:latin typeface="Calibri"/>
                <a:ea typeface="Calibri"/>
                <a:cs typeface="Calibri"/>
              </a:rPr>
              <a:t>Cost control</a:t>
            </a:r>
          </a:p>
        </p:txBody>
      </p:sp>
      <p:sp>
        <p:nvSpPr>
          <p:cNvPr id="19" name="Text 17">
            <a:extLst xmlns:a="http://schemas.openxmlformats.org/drawingml/2006/main">
              <a:ext uri="{FF2B5EF4-FFF2-40B4-BE49-F238E27FC236}">
                <a16:creationId xmlns:a16="http://schemas.microsoft.com/office/drawing/2014/main" id="{C2F09152-7818-44F6-98A6-E667270E4D6B}"/>
              </a:ext>
            </a:extLst>
          </p:cNvPr>
          <p:cNvSpPr>
            <a:spLocks xmlns:a="http://schemas.openxmlformats.org/drawingml/2006/main" noGrp="1"/>
          </p:cNvSpPr>
          <p:nvPr/>
        </p:nvSpPr>
        <p:spPr>
          <a:xfrm xmlns:a="http://schemas.openxmlformats.org/drawingml/2006/main">
            <a:off x="1325880" y="4096512"/>
            <a:ext cx="676656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a:solidFill>
                  <a:srgbClr val="5A6478"/>
                </a:solidFill>
                <a:latin typeface="Calibri"/>
                <a:ea typeface="Calibri"/>
                <a:cs typeface="Calibri"/>
              </a:rPr>
              <a:t>The guardrails I put in, and why the daily one matters most</a:t>
            </a:r>
          </a:p>
        </p:txBody>
      </p:sp>
      <p:sp>
        <p:nvSpPr>
          <p:cNvPr id="20" name="Shape 18">
            <a:extLst xmlns:a="http://schemas.openxmlformats.org/drawingml/2006/main">
              <a:ext uri="{FF2B5EF4-FFF2-40B4-BE49-F238E27FC236}">
                <a16:creationId xmlns:a16="http://schemas.microsoft.com/office/drawing/2014/main" id="{514E7BB2-F1DC-4536-BEFE-5B7B9C056FEB}"/>
              </a:ext>
            </a:extLst>
          </p:cNvPr>
          <p:cNvSpPr>
            <a:spLocks xmlns:a="http://schemas.openxmlformats.org/drawingml/2006/main" noGrp="1"/>
          </p:cNvSpPr>
          <p:nvPr/>
        </p:nvSpPr>
        <p:spPr>
          <a:xfrm xmlns:a="http://schemas.openxmlformats.org/drawingml/2006/main">
            <a:off x="640080" y="4626864"/>
            <a:ext cx="475488" cy="475488"/>
          </a:xfrm>
          <a:prstGeom xmlns:a="http://schemas.openxmlformats.org/drawingml/2006/main" prst="ellipse">
            <a:avLst/>
          </a:prstGeom>
          <a:solidFill xmlns:a="http://schemas.openxmlformats.org/drawingml/2006/main">
            <a:srgbClr val="21295C"/>
          </a:solidFill>
          <a:ln xmlns:a="http://schemas.openxmlformats.org/drawingml/2006/main" w="12700">
            <a:solidFill>
              <a:srgbClr val="21295C"/>
            </a:solidFill>
            <a:prstDash val="solid"/>
          </a:ln>
        </p:spPr>
      </p:sp>
      <p:sp>
        <p:nvSpPr>
          <p:cNvPr id="21" name="Text 19">
            <a:extLst xmlns:a="http://schemas.openxmlformats.org/drawingml/2006/main">
              <a:ext uri="{FF2B5EF4-FFF2-40B4-BE49-F238E27FC236}">
                <a16:creationId xmlns:a16="http://schemas.microsoft.com/office/drawing/2014/main" id="{BCC6E7BD-474F-433C-92E9-164E3A3970AB}"/>
              </a:ext>
            </a:extLst>
          </p:cNvPr>
          <p:cNvSpPr>
            <a:spLocks xmlns:a="http://schemas.openxmlformats.org/drawingml/2006/main" noGrp="1"/>
          </p:cNvSpPr>
          <p:nvPr/>
        </p:nvSpPr>
        <p:spPr>
          <a:xfrm xmlns:a="http://schemas.openxmlformats.org/drawingml/2006/main">
            <a:off x="640080" y="4626864"/>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5</a:t>
            </a:r>
          </a:p>
        </p:txBody>
      </p:sp>
      <p:sp>
        <p:nvSpPr>
          <p:cNvPr id="22" name="Text 20">
            <a:extLst xmlns:a="http://schemas.openxmlformats.org/drawingml/2006/main">
              <a:ext uri="{FF2B5EF4-FFF2-40B4-BE49-F238E27FC236}">
                <a16:creationId xmlns:a16="http://schemas.microsoft.com/office/drawing/2014/main" id="{CC32979B-5610-4421-B844-B46FB67AFC48}"/>
              </a:ext>
            </a:extLst>
          </p:cNvPr>
          <p:cNvSpPr>
            <a:spLocks xmlns:a="http://schemas.openxmlformats.org/drawingml/2006/main" noGrp="1"/>
          </p:cNvSpPr>
          <p:nvPr/>
        </p:nvSpPr>
        <p:spPr>
          <a:xfrm xmlns:a="http://schemas.openxmlformats.org/drawingml/2006/main">
            <a:off x="1325880" y="4590288"/>
            <a:ext cx="40233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21295C"/>
                </a:solidFill>
                <a:latin typeface="Calibri"/>
                <a:ea typeface="Calibri"/>
                <a:cs typeface="Calibri"/>
              </a:rPr>
              <a:t>Constraints &amp; workarounds</a:t>
            </a:r>
          </a:p>
        </p:txBody>
      </p:sp>
      <p:sp>
        <p:nvSpPr>
          <p:cNvPr id="23" name="Text 21">
            <a:extLst xmlns:a="http://schemas.openxmlformats.org/drawingml/2006/main">
              <a:ext uri="{FF2B5EF4-FFF2-40B4-BE49-F238E27FC236}">
                <a16:creationId xmlns:a16="http://schemas.microsoft.com/office/drawing/2014/main" id="{E01E1F0A-D1AE-4BF9-A7B5-2FB8F685C62B}"/>
              </a:ext>
            </a:extLst>
          </p:cNvPr>
          <p:cNvSpPr>
            <a:spLocks xmlns:a="http://schemas.openxmlformats.org/drawingml/2006/main" noGrp="1"/>
          </p:cNvSpPr>
          <p:nvPr/>
        </p:nvSpPr>
        <p:spPr>
          <a:xfrm xmlns:a="http://schemas.openxmlformats.org/drawingml/2006/main">
            <a:off x="1325880" y="4882896"/>
            <a:ext cx="676656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a:solidFill>
                  <a:srgbClr val="5A6478"/>
                </a:solidFill>
                <a:latin typeface="Calibri"/>
                <a:ea typeface="Calibri"/>
                <a:cs typeface="Calibri"/>
              </a:rPr>
              <a:t>What went wrong and what I did about it</a:t>
            </a:r>
          </a:p>
        </p:txBody>
      </p:sp>
      <p:sp>
        <p:nvSpPr>
          <p:cNvPr id="24" name="Shape 22">
            <a:extLst xmlns:a="http://schemas.openxmlformats.org/drawingml/2006/main">
              <a:ext uri="{FF2B5EF4-FFF2-40B4-BE49-F238E27FC236}">
                <a16:creationId xmlns:a16="http://schemas.microsoft.com/office/drawing/2014/main" id="{11F078BB-FD0D-4293-9D98-0B0035B434FD}"/>
              </a:ext>
            </a:extLst>
          </p:cNvPr>
          <p:cNvSpPr>
            <a:spLocks xmlns:a="http://schemas.openxmlformats.org/drawingml/2006/main" noGrp="1"/>
          </p:cNvSpPr>
          <p:nvPr/>
        </p:nvSpPr>
        <p:spPr>
          <a:xfrm xmlns:a="http://schemas.openxmlformats.org/drawingml/2006/main">
            <a:off x="640080" y="5413248"/>
            <a:ext cx="475488" cy="475488"/>
          </a:xfrm>
          <a:prstGeom xmlns:a="http://schemas.openxmlformats.org/drawingml/2006/main" prst="ellipse">
            <a:avLst/>
          </a:prstGeom>
          <a:solidFill xmlns:a="http://schemas.openxmlformats.org/drawingml/2006/main">
            <a:srgbClr val="21295C"/>
          </a:solidFill>
          <a:ln xmlns:a="http://schemas.openxmlformats.org/drawingml/2006/main" w="12700">
            <a:solidFill>
              <a:srgbClr val="21295C"/>
            </a:solidFill>
            <a:prstDash val="solid"/>
          </a:ln>
        </p:spPr>
      </p:sp>
      <p:sp>
        <p:nvSpPr>
          <p:cNvPr id="25" name="Text 23">
            <a:extLst xmlns:a="http://schemas.openxmlformats.org/drawingml/2006/main">
              <a:ext uri="{FF2B5EF4-FFF2-40B4-BE49-F238E27FC236}">
                <a16:creationId xmlns:a16="http://schemas.microsoft.com/office/drawing/2014/main" id="{0DCAEED2-2673-4F94-8EEA-55BEE20DA12D}"/>
              </a:ext>
            </a:extLst>
          </p:cNvPr>
          <p:cNvSpPr>
            <a:spLocks xmlns:a="http://schemas.openxmlformats.org/drawingml/2006/main" noGrp="1"/>
          </p:cNvSpPr>
          <p:nvPr/>
        </p:nvSpPr>
        <p:spPr>
          <a:xfrm xmlns:a="http://schemas.openxmlformats.org/drawingml/2006/main">
            <a:off x="640080" y="5413248"/>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6</a:t>
            </a:r>
          </a:p>
        </p:txBody>
      </p:sp>
      <p:sp>
        <p:nvSpPr>
          <p:cNvPr id="26" name="Text 24">
            <a:extLst xmlns:a="http://schemas.openxmlformats.org/drawingml/2006/main">
              <a:ext uri="{FF2B5EF4-FFF2-40B4-BE49-F238E27FC236}">
                <a16:creationId xmlns:a16="http://schemas.microsoft.com/office/drawing/2014/main" id="{F161327C-AB38-4289-A910-6F10378A8460}"/>
              </a:ext>
            </a:extLst>
          </p:cNvPr>
          <p:cNvSpPr>
            <a:spLocks xmlns:a="http://schemas.openxmlformats.org/drawingml/2006/main" noGrp="1"/>
          </p:cNvSpPr>
          <p:nvPr/>
        </p:nvSpPr>
        <p:spPr>
          <a:xfrm xmlns:a="http://schemas.openxmlformats.org/drawingml/2006/main">
            <a:off x="1325880" y="5376672"/>
            <a:ext cx="40233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21295C"/>
                </a:solidFill>
                <a:latin typeface="Calibri"/>
                <a:ea typeface="Calibri"/>
                <a:cs typeface="Calibri"/>
              </a:rPr>
              <a:t>Results and what I learned</a:t>
            </a:r>
          </a:p>
        </p:txBody>
      </p:sp>
      <p:sp>
        <p:nvSpPr>
          <p:cNvPr id="27" name="Text 25">
            <a:extLst xmlns:a="http://schemas.openxmlformats.org/drawingml/2006/main">
              <a:ext uri="{FF2B5EF4-FFF2-40B4-BE49-F238E27FC236}">
                <a16:creationId xmlns:a16="http://schemas.microsoft.com/office/drawing/2014/main" id="{D2DE7224-4106-4761-835F-BEAB2F8C27F6}"/>
              </a:ext>
            </a:extLst>
          </p:cNvPr>
          <p:cNvSpPr>
            <a:spLocks xmlns:a="http://schemas.openxmlformats.org/drawingml/2006/main" noGrp="1"/>
          </p:cNvSpPr>
          <p:nvPr/>
        </p:nvSpPr>
        <p:spPr>
          <a:xfrm xmlns:a="http://schemas.openxmlformats.org/drawingml/2006/main">
            <a:off x="1325880" y="5669280"/>
            <a:ext cx="676656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a:solidFill>
                  <a:srgbClr val="5A6478"/>
                </a:solidFill>
                <a:latin typeface="Calibri"/>
                <a:ea typeface="Calibri"/>
                <a:cs typeface="Calibri"/>
              </a:rPr>
              <a:t>Evidence, and the finding I did not expect</a:t>
            </a:r>
          </a:p>
        </p:txBody>
      </p:sp>
      <p:sp>
        <p:nvSpPr>
          <p:cNvPr id="28" name="Shape 26">
            <a:extLst xmlns:a="http://schemas.openxmlformats.org/drawingml/2006/main">
              <a:ext uri="{FF2B5EF4-FFF2-40B4-BE49-F238E27FC236}">
                <a16:creationId xmlns:a16="http://schemas.microsoft.com/office/drawing/2014/main" id="{4D3C017D-909F-41DE-AC7C-BF12A3D94BB2}"/>
              </a:ext>
            </a:extLst>
          </p:cNvPr>
          <p:cNvSpPr>
            <a:spLocks xmlns:a="http://schemas.openxmlformats.org/drawingml/2006/main" noGrp="1"/>
          </p:cNvSpPr>
          <p:nvPr/>
        </p:nvSpPr>
        <p:spPr>
          <a:xfrm xmlns:a="http://schemas.openxmlformats.org/drawingml/2006/main">
            <a:off x="8503920" y="1481328"/>
            <a:ext cx="3108960" cy="2788920"/>
          </a:xfrm>
          <a:prstGeom xmlns:a="http://schemas.openxmlformats.org/drawingml/2006/main" prst="roundRect">
            <a:avLst>
              <a:gd name="adj" fmla="val 2623"/>
            </a:avLst>
          </a:prstGeom>
          <a:solidFill xmlns:a="http://schemas.openxmlformats.org/drawingml/2006/main">
            <a:srgbClr val="F4F6FA"/>
          </a:solidFill>
          <a:ln xmlns:a="http://schemas.openxmlformats.org/drawingml/2006/main" w="12700">
            <a:solidFill>
              <a:srgbClr val="E2E7F0"/>
            </a:solidFill>
            <a:prstDash val="solid"/>
          </a:ln>
        </p:spPr>
      </p:sp>
      <p:sp>
        <p:nvSpPr>
          <p:cNvPr id="29" name="Text 27">
            <a:extLst xmlns:a="http://schemas.openxmlformats.org/drawingml/2006/main">
              <a:ext uri="{FF2B5EF4-FFF2-40B4-BE49-F238E27FC236}">
                <a16:creationId xmlns:a16="http://schemas.microsoft.com/office/drawing/2014/main" id="{EDDEEB32-08C1-4544-B1CB-231B57945926}"/>
              </a:ext>
            </a:extLst>
          </p:cNvPr>
          <p:cNvSpPr>
            <a:spLocks xmlns:a="http://schemas.openxmlformats.org/drawingml/2006/main" noGrp="1"/>
          </p:cNvSpPr>
          <p:nvPr/>
        </p:nvSpPr>
        <p:spPr>
          <a:xfrm xmlns:a="http://schemas.openxmlformats.org/drawingml/2006/main">
            <a:off x="8732520" y="1627632"/>
            <a:ext cx="265176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My slice</a:t>
            </a:r>
          </a:p>
        </p:txBody>
      </p:sp>
      <p:sp>
        <p:nvSpPr>
          <p:cNvPr id="30" name="Text 28">
            <a:extLst xmlns:a="http://schemas.openxmlformats.org/drawingml/2006/main">
              <a:ext uri="{FF2B5EF4-FFF2-40B4-BE49-F238E27FC236}">
                <a16:creationId xmlns:a16="http://schemas.microsoft.com/office/drawing/2014/main" id="{8157BEE4-2965-4AB1-843D-9273DED67972}"/>
              </a:ext>
            </a:extLst>
          </p:cNvPr>
          <p:cNvSpPr>
            <a:spLocks xmlns:a="http://schemas.openxmlformats.org/drawingml/2006/main" noGrp="1"/>
          </p:cNvSpPr>
          <p:nvPr/>
        </p:nvSpPr>
        <p:spPr>
          <a:xfrm xmlns:a="http://schemas.openxmlformats.org/drawingml/2006/main">
            <a:off x="8732520" y="1920240"/>
            <a:ext cx="2697480" cy="224028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spcAft>
                <a:spcPts val="600"/>
              </a:spcAft>
              <a:buSzPct val="100000"/>
              <a:buChar char="•"/>
            </a:pPr>
            <a:r>
              <a:rPr sz="1250">
                <a:solidFill>
                  <a:srgbClr val="21295C"/>
                </a:solidFill>
                <a:latin typeface="Calibri"/>
                <a:ea typeface="Calibri"/>
                <a:cs typeface="Calibri"/>
              </a:rPr>
              <a:t>Delivery &amp; critical path</a:t>
            </a:r>
          </a:p>
          <a:p xmlns:a="http://schemas.openxmlformats.org/drawingml/2006/main">
            <a:pPr marL="342900" indent="-342900">
              <a:spcAft>
                <a:spcPts val="600"/>
              </a:spcAft>
              <a:buSzPct val="100000"/>
              <a:buChar char="•"/>
            </a:pPr>
            <a:r>
              <a:rPr sz="1250">
                <a:solidFill>
                  <a:srgbClr val="21295C"/>
                </a:solidFill>
                <a:latin typeface="Calibri"/>
                <a:ea typeface="Calibri"/>
                <a:cs typeface="Calibri"/>
              </a:rPr>
              <a:t>Risk register</a:t>
            </a:r>
          </a:p>
          <a:p xmlns:a="http://schemas.openxmlformats.org/drawingml/2006/main">
            <a:pPr marL="342900" indent="-342900">
              <a:spcAft>
                <a:spcPts val="600"/>
              </a:spcAft>
              <a:buSzPct val="100000"/>
              <a:buChar char="•"/>
            </a:pPr>
            <a:r>
              <a:rPr sz="1250">
                <a:solidFill>
                  <a:srgbClr val="21295C"/>
                </a:solidFill>
                <a:latin typeface="Calibri"/>
                <a:ea typeface="Calibri"/>
                <a:cs typeface="Calibri"/>
              </a:rPr>
              <a:t>Security group / NSG scoping</a:t>
            </a:r>
          </a:p>
          <a:p xmlns:a="http://schemas.openxmlformats.org/drawingml/2006/main">
            <a:pPr marL="342900" indent="-342900">
              <a:spcAft>
                <a:spcPts val="600"/>
              </a:spcAft>
              <a:buSzPct val="100000"/>
              <a:buChar char="•"/>
            </a:pPr>
            <a:r>
              <a:rPr sz="1250">
                <a:solidFill>
                  <a:srgbClr val="21295C"/>
                </a:solidFill>
                <a:latin typeface="Calibri"/>
                <a:ea typeface="Calibri"/>
                <a:cs typeface="Calibri"/>
              </a:rPr>
              <a:t>Cost guardrails</a:t>
            </a:r>
          </a:p>
          <a:p xmlns:a="http://schemas.openxmlformats.org/drawingml/2006/main">
            <a:pPr marL="342900" indent="-342900">
              <a:spcAft>
                <a:spcPts val="600"/>
              </a:spcAft>
              <a:buSzPct val="100000"/>
              <a:buChar char="•"/>
            </a:pPr>
            <a:r>
              <a:rPr sz="1250">
                <a:solidFill>
                  <a:srgbClr val="21295C"/>
                </a:solidFill>
                <a:latin typeface="Calibri"/>
                <a:ea typeface="Calibri"/>
                <a:cs typeface="Calibri"/>
              </a:rPr>
              <a:t>Teardown coordination</a:t>
            </a:r>
          </a:p>
        </p:txBody>
      </p:sp>
    </p:spTree>
    <p:extLst>
      <p:ext uri="{BB962C8B-B14F-4D97-AF65-F5344CB8AC3E}">
        <p14:creationId xmlns:p14="http://schemas.microsoft.com/office/powerpoint/2010/main" val="1782385164"/>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74F5DDB-4822-4D00-9F34-DECDC2D796F9}"/>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SECTION 1, CONTEXT</a:t>
            </a:r>
          </a:p>
        </p:txBody>
      </p:sp>
      <p:sp>
        <p:nvSpPr>
          <p:cNvPr id="3" name="Text 1">
            <a:extLst xmlns:a="http://schemas.openxmlformats.org/drawingml/2006/main">
              <a:ext uri="{FF2B5EF4-FFF2-40B4-BE49-F238E27FC236}">
                <a16:creationId xmlns:a16="http://schemas.microsoft.com/office/drawing/2014/main" id="{DB88E178-A55E-47ED-8B16-019CF459F18D}"/>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Three cells, two VPN connections</a:t>
            </a:r>
          </a:p>
        </p:txBody>
      </p:sp>
      <p:sp>
        <p:nvSpPr>
          <p:cNvPr id="4" name="Shape 2">
            <a:extLst xmlns:a="http://schemas.openxmlformats.org/drawingml/2006/main">
              <a:ext uri="{FF2B5EF4-FFF2-40B4-BE49-F238E27FC236}">
                <a16:creationId xmlns:a16="http://schemas.microsoft.com/office/drawing/2014/main" id="{05C09A38-9A67-4FD5-95FF-5497C36C8797}"/>
              </a:ext>
            </a:extLst>
          </p:cNvPr>
          <p:cNvSpPr>
            <a:spLocks xmlns:a="http://schemas.openxmlformats.org/drawingml/2006/main" noGrp="1"/>
          </p:cNvSpPr>
          <p:nvPr/>
        </p:nvSpPr>
        <p:spPr>
          <a:xfrm xmlns:a="http://schemas.openxmlformats.org/drawingml/2006/main">
            <a:off x="640080" y="1600200"/>
            <a:ext cx="2926080" cy="2286000"/>
          </a:xfrm>
          <a:prstGeom xmlns:a="http://schemas.openxmlformats.org/drawingml/2006/main" prst="roundRect">
            <a:avLst>
              <a:gd name="adj" fmla="val 4000"/>
            </a:avLst>
          </a:prstGeom>
          <a:solidFill xmlns:a="http://schemas.openxmlformats.org/drawingml/2006/main">
            <a:srgbClr val="065A82"/>
          </a:solidFill>
          <a:ln xmlns:a="http://schemas.openxmlformats.org/drawingml/2006/main" w="12700">
            <a:solidFill>
              <a:srgbClr val="333333"/>
            </a:solidFill>
            <a:prstDash val="solid"/>
          </a:ln>
        </p:spPr>
      </p:sp>
      <p:sp>
        <p:nvSpPr>
          <p:cNvPr id="5" name="Text 3">
            <a:extLst xmlns:a="http://schemas.openxmlformats.org/drawingml/2006/main">
              <a:ext uri="{FF2B5EF4-FFF2-40B4-BE49-F238E27FC236}">
                <a16:creationId xmlns:a16="http://schemas.microsoft.com/office/drawing/2014/main" id="{BDD99DC2-FFBA-4B84-8745-CCCFB814EB10}"/>
              </a:ext>
            </a:extLst>
          </p:cNvPr>
          <p:cNvSpPr>
            <a:spLocks xmlns:a="http://schemas.openxmlformats.org/drawingml/2006/main" noGrp="1"/>
          </p:cNvSpPr>
          <p:nvPr/>
        </p:nvSpPr>
        <p:spPr>
          <a:xfrm xmlns:a="http://schemas.openxmlformats.org/drawingml/2006/main">
            <a:off x="841248" y="1783080"/>
            <a:ext cx="256032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FFFFFF"/>
                </a:solidFill>
                <a:latin typeface="Calibri"/>
                <a:ea typeface="Calibri"/>
                <a:cs typeface="Calibri"/>
              </a:rPr>
              <a:t>Simulated on-prem</a:t>
            </a:r>
          </a:p>
        </p:txBody>
      </p:sp>
      <p:sp>
        <p:nvSpPr>
          <p:cNvPr id="6" name="Text 4">
            <a:extLst xmlns:a="http://schemas.openxmlformats.org/drawingml/2006/main">
              <a:ext uri="{FF2B5EF4-FFF2-40B4-BE49-F238E27FC236}">
                <a16:creationId xmlns:a16="http://schemas.microsoft.com/office/drawing/2014/main" id="{3663CF14-53C5-4F44-97CA-1C28CD7F7BE2}"/>
              </a:ext>
            </a:extLst>
          </p:cNvPr>
          <p:cNvSpPr>
            <a:spLocks xmlns:a="http://schemas.openxmlformats.org/drawingml/2006/main" noGrp="1"/>
          </p:cNvSpPr>
          <p:nvPr/>
        </p:nvSpPr>
        <p:spPr>
          <a:xfrm xmlns:a="http://schemas.openxmlformats.org/drawingml/2006/main">
            <a:off x="841248" y="2103120"/>
            <a:ext cx="256032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a:solidFill>
                  <a:srgbClr val="CADCFC"/>
                </a:solidFill>
                <a:latin typeface="Calibri"/>
                <a:ea typeface="Calibri"/>
                <a:cs typeface="Calibri"/>
              </a:rPr>
              <a:t>AWS us-east-1 · N. Virginia</a:t>
            </a:r>
          </a:p>
        </p:txBody>
      </p:sp>
      <p:sp>
        <p:nvSpPr>
          <p:cNvPr id="7" name="Text 5">
            <a:extLst xmlns:a="http://schemas.openxmlformats.org/drawingml/2006/main">
              <a:ext uri="{FF2B5EF4-FFF2-40B4-BE49-F238E27FC236}">
                <a16:creationId xmlns:a16="http://schemas.microsoft.com/office/drawing/2014/main" id="{7150BA57-F5E7-4920-97F3-0F52A2A8930A}"/>
              </a:ext>
            </a:extLst>
          </p:cNvPr>
          <p:cNvSpPr>
            <a:spLocks xmlns:a="http://schemas.openxmlformats.org/drawingml/2006/main" noGrp="1"/>
          </p:cNvSpPr>
          <p:nvPr/>
        </p:nvSpPr>
        <p:spPr>
          <a:xfrm xmlns:a="http://schemas.openxmlformats.org/drawingml/2006/main">
            <a:off x="841248" y="2450592"/>
            <a:ext cx="256032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FFFFFF"/>
                </a:solidFill>
                <a:latin typeface="Courier New"/>
                <a:ea typeface="Courier New"/>
                <a:cs typeface="Courier New"/>
              </a:rPr>
              <a:t>10.0.0.0/16</a:t>
            </a:r>
          </a:p>
        </p:txBody>
      </p:sp>
      <p:sp>
        <p:nvSpPr>
          <p:cNvPr id="8" name="Text 6">
            <a:extLst xmlns:a="http://schemas.openxmlformats.org/drawingml/2006/main">
              <a:ext uri="{FF2B5EF4-FFF2-40B4-BE49-F238E27FC236}">
                <a16:creationId xmlns:a16="http://schemas.microsoft.com/office/drawing/2014/main" id="{9A22C8BD-6949-49F4-934B-FB5FEE9EBB19}"/>
              </a:ext>
            </a:extLst>
          </p:cNvPr>
          <p:cNvSpPr>
            <a:spLocks xmlns:a="http://schemas.openxmlformats.org/drawingml/2006/main" noGrp="1"/>
          </p:cNvSpPr>
          <p:nvPr/>
        </p:nvSpPr>
        <p:spPr>
          <a:xfrm xmlns:a="http://schemas.openxmlformats.org/drawingml/2006/main">
            <a:off x="841248" y="2852928"/>
            <a:ext cx="256032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D8E2F5"/>
                </a:solidFill>
                <a:latin typeface="Calibri"/>
                <a:ea typeface="Calibri"/>
                <a:cs typeface="Calibri"/>
              </a:rPr>
              <a:t>strongSwan customer gateway</a:t>
            </a:r>
          </a:p>
          <a:p xmlns:a="http://schemas.openxmlformats.org/drawingml/2006/main">
            <a:pPr marL="0" indent="0">
              <a:buNone/>
            </a:pPr>
            <a:r>
              <a:rPr sz="1050">
                <a:solidFill>
                  <a:srgbClr val="D8E2F5"/>
                </a:solidFill>
                <a:latin typeface="Calibri"/>
                <a:ea typeface="Calibri"/>
                <a:cs typeface="Calibri"/>
              </a:rPr>
              <a:t>+ test server</a:t>
            </a:r>
          </a:p>
        </p:txBody>
      </p:sp>
      <p:sp>
        <p:nvSpPr>
          <p:cNvPr id="9" name="Shape 7">
            <a:extLst xmlns:a="http://schemas.openxmlformats.org/drawingml/2006/main">
              <a:ext uri="{FF2B5EF4-FFF2-40B4-BE49-F238E27FC236}">
                <a16:creationId xmlns:a16="http://schemas.microsoft.com/office/drawing/2014/main" id="{FBD1790E-BB4F-4F43-828C-C0540D788CB0}"/>
              </a:ext>
            </a:extLst>
          </p:cNvPr>
          <p:cNvSpPr>
            <a:spLocks xmlns:a="http://schemas.openxmlformats.org/drawingml/2006/main" noGrp="1"/>
          </p:cNvSpPr>
          <p:nvPr/>
        </p:nvSpPr>
        <p:spPr>
          <a:xfrm xmlns:a="http://schemas.openxmlformats.org/drawingml/2006/main">
            <a:off x="4617720" y="1600200"/>
            <a:ext cx="2926080" cy="2286000"/>
          </a:xfrm>
          <a:prstGeom xmlns:a="http://schemas.openxmlformats.org/drawingml/2006/main" prst="roundRect">
            <a:avLst>
              <a:gd name="adj" fmla="val 4000"/>
            </a:avLst>
          </a:prstGeom>
          <a:solidFill xmlns:a="http://schemas.openxmlformats.org/drawingml/2006/main">
            <a:srgbClr val="21295C"/>
          </a:solidFill>
          <a:ln xmlns:a="http://schemas.openxmlformats.org/drawingml/2006/main" w="12700">
            <a:solidFill>
              <a:srgbClr val="333333"/>
            </a:solidFill>
            <a:prstDash val="solid"/>
          </a:ln>
        </p:spPr>
      </p:sp>
      <p:sp>
        <p:nvSpPr>
          <p:cNvPr id="10" name="Text 8">
            <a:extLst xmlns:a="http://schemas.openxmlformats.org/drawingml/2006/main">
              <a:ext uri="{FF2B5EF4-FFF2-40B4-BE49-F238E27FC236}">
                <a16:creationId xmlns:a16="http://schemas.microsoft.com/office/drawing/2014/main" id="{FBB05BAE-FDC7-461D-A95F-9607A84B43B5}"/>
              </a:ext>
            </a:extLst>
          </p:cNvPr>
          <p:cNvSpPr>
            <a:spLocks xmlns:a="http://schemas.openxmlformats.org/drawingml/2006/main" noGrp="1"/>
          </p:cNvSpPr>
          <p:nvPr/>
        </p:nvSpPr>
        <p:spPr>
          <a:xfrm xmlns:a="http://schemas.openxmlformats.org/drawingml/2006/main">
            <a:off x="4818888" y="1783080"/>
            <a:ext cx="256032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FFFFFF"/>
                </a:solidFill>
                <a:latin typeface="Calibri"/>
                <a:ea typeface="Calibri"/>
                <a:cs typeface="Calibri"/>
              </a:rPr>
              <a:t>AWS public cloud</a:t>
            </a:r>
          </a:p>
        </p:txBody>
      </p:sp>
      <p:sp>
        <p:nvSpPr>
          <p:cNvPr id="11" name="Text 9">
            <a:extLst xmlns:a="http://schemas.openxmlformats.org/drawingml/2006/main">
              <a:ext uri="{FF2B5EF4-FFF2-40B4-BE49-F238E27FC236}">
                <a16:creationId xmlns:a16="http://schemas.microsoft.com/office/drawing/2014/main" id="{F65D61D5-9515-4EB5-8915-12A47541516E}"/>
              </a:ext>
            </a:extLst>
          </p:cNvPr>
          <p:cNvSpPr>
            <a:spLocks xmlns:a="http://schemas.openxmlformats.org/drawingml/2006/main" noGrp="1"/>
          </p:cNvSpPr>
          <p:nvPr/>
        </p:nvSpPr>
        <p:spPr>
          <a:xfrm xmlns:a="http://schemas.openxmlformats.org/drawingml/2006/main">
            <a:off x="4818888" y="2103120"/>
            <a:ext cx="256032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a:solidFill>
                  <a:srgbClr val="CADCFC"/>
                </a:solidFill>
                <a:latin typeface="Calibri"/>
                <a:ea typeface="Calibri"/>
                <a:cs typeface="Calibri"/>
              </a:rPr>
              <a:t>AWS eu-west-1 · Ireland</a:t>
            </a:r>
          </a:p>
        </p:txBody>
      </p:sp>
      <p:sp>
        <p:nvSpPr>
          <p:cNvPr id="12" name="Text 10">
            <a:extLst xmlns:a="http://schemas.openxmlformats.org/drawingml/2006/main">
              <a:ext uri="{FF2B5EF4-FFF2-40B4-BE49-F238E27FC236}">
                <a16:creationId xmlns:a16="http://schemas.microsoft.com/office/drawing/2014/main" id="{98373CDB-8EC7-4D2D-B9A3-92EBF7EAC27C}"/>
              </a:ext>
            </a:extLst>
          </p:cNvPr>
          <p:cNvSpPr>
            <a:spLocks xmlns:a="http://schemas.openxmlformats.org/drawingml/2006/main" noGrp="1"/>
          </p:cNvSpPr>
          <p:nvPr/>
        </p:nvSpPr>
        <p:spPr>
          <a:xfrm xmlns:a="http://schemas.openxmlformats.org/drawingml/2006/main">
            <a:off x="4818888" y="2450592"/>
            <a:ext cx="256032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FFFFFF"/>
                </a:solidFill>
                <a:latin typeface="Courier New"/>
                <a:ea typeface="Courier New"/>
                <a:cs typeface="Courier New"/>
              </a:rPr>
              <a:t>10.1.0.0/16</a:t>
            </a:r>
          </a:p>
        </p:txBody>
      </p:sp>
      <p:sp>
        <p:nvSpPr>
          <p:cNvPr id="13" name="Text 11">
            <a:extLst xmlns:a="http://schemas.openxmlformats.org/drawingml/2006/main">
              <a:ext uri="{FF2B5EF4-FFF2-40B4-BE49-F238E27FC236}">
                <a16:creationId xmlns:a16="http://schemas.microsoft.com/office/drawing/2014/main" id="{3E287DE6-17FD-44F6-A7AF-FC33F9A249D7}"/>
              </a:ext>
            </a:extLst>
          </p:cNvPr>
          <p:cNvSpPr>
            <a:spLocks xmlns:a="http://schemas.openxmlformats.org/drawingml/2006/main" noGrp="1"/>
          </p:cNvSpPr>
          <p:nvPr/>
        </p:nvSpPr>
        <p:spPr>
          <a:xfrm xmlns:a="http://schemas.openxmlformats.org/drawingml/2006/main">
            <a:off x="4818888" y="2852928"/>
            <a:ext cx="256032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D8E2F5"/>
                </a:solidFill>
                <a:latin typeface="Calibri"/>
                <a:ea typeface="Calibri"/>
                <a:cs typeface="Calibri"/>
              </a:rPr>
              <a:t>Apache web server</a:t>
            </a:r>
          </a:p>
          <a:p xmlns:a="http://schemas.openxmlformats.org/drawingml/2006/main">
            <a:pPr marL="0" indent="0">
              <a:buNone/>
            </a:pPr>
            <a:r>
              <a:rPr sz="1050">
                <a:solidFill>
                  <a:srgbClr val="D8E2F5"/>
                </a:solidFill>
                <a:latin typeface="Calibri"/>
                <a:ea typeface="Calibri"/>
                <a:cs typeface="Calibri"/>
              </a:rPr>
              <a:t>THE HUB, both tunnels land here</a:t>
            </a:r>
          </a:p>
        </p:txBody>
      </p:sp>
      <p:sp>
        <p:nvSpPr>
          <p:cNvPr id="14" name="Shape 12">
            <a:extLst xmlns:a="http://schemas.openxmlformats.org/drawingml/2006/main">
              <a:ext uri="{FF2B5EF4-FFF2-40B4-BE49-F238E27FC236}">
                <a16:creationId xmlns:a16="http://schemas.microsoft.com/office/drawing/2014/main" id="{EC577BDB-7274-44DE-95C4-51E0C78F453E}"/>
              </a:ext>
            </a:extLst>
          </p:cNvPr>
          <p:cNvSpPr>
            <a:spLocks xmlns:a="http://schemas.openxmlformats.org/drawingml/2006/main" noGrp="1"/>
          </p:cNvSpPr>
          <p:nvPr/>
        </p:nvSpPr>
        <p:spPr>
          <a:xfrm xmlns:a="http://schemas.openxmlformats.org/drawingml/2006/main">
            <a:off x="8595360" y="1600200"/>
            <a:ext cx="2926080" cy="2286000"/>
          </a:xfrm>
          <a:prstGeom xmlns:a="http://schemas.openxmlformats.org/drawingml/2006/main" prst="roundRect">
            <a:avLst>
              <a:gd name="adj" fmla="val 4000"/>
            </a:avLst>
          </a:prstGeom>
          <a:solidFill xmlns:a="http://schemas.openxmlformats.org/drawingml/2006/main">
            <a:srgbClr val="1C7293"/>
          </a:solidFill>
          <a:ln xmlns:a="http://schemas.openxmlformats.org/drawingml/2006/main" w="12700">
            <a:solidFill>
              <a:srgbClr val="333333"/>
            </a:solidFill>
            <a:prstDash val="solid"/>
          </a:ln>
        </p:spPr>
      </p:sp>
      <p:sp>
        <p:nvSpPr>
          <p:cNvPr id="15" name="Text 13">
            <a:extLst xmlns:a="http://schemas.openxmlformats.org/drawingml/2006/main">
              <a:ext uri="{FF2B5EF4-FFF2-40B4-BE49-F238E27FC236}">
                <a16:creationId xmlns:a16="http://schemas.microsoft.com/office/drawing/2014/main" id="{794DD8BF-C12F-40F8-B3FD-A27DE383FE1E}"/>
              </a:ext>
            </a:extLst>
          </p:cNvPr>
          <p:cNvSpPr>
            <a:spLocks xmlns:a="http://schemas.openxmlformats.org/drawingml/2006/main" noGrp="1"/>
          </p:cNvSpPr>
          <p:nvPr/>
        </p:nvSpPr>
        <p:spPr>
          <a:xfrm xmlns:a="http://schemas.openxmlformats.org/drawingml/2006/main">
            <a:off x="8796528" y="1783080"/>
            <a:ext cx="256032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FFFFFF"/>
                </a:solidFill>
                <a:latin typeface="Calibri"/>
                <a:ea typeface="Calibri"/>
                <a:cs typeface="Calibri"/>
              </a:rPr>
              <a:t>Azure</a:t>
            </a:r>
          </a:p>
        </p:txBody>
      </p:sp>
      <p:sp>
        <p:nvSpPr>
          <p:cNvPr id="16" name="Text 14">
            <a:extLst xmlns:a="http://schemas.openxmlformats.org/drawingml/2006/main">
              <a:ext uri="{FF2B5EF4-FFF2-40B4-BE49-F238E27FC236}">
                <a16:creationId xmlns:a16="http://schemas.microsoft.com/office/drawing/2014/main" id="{8D1D5E73-1D2F-48F0-992F-7644D69A8BB9}"/>
              </a:ext>
            </a:extLst>
          </p:cNvPr>
          <p:cNvSpPr>
            <a:spLocks xmlns:a="http://schemas.openxmlformats.org/drawingml/2006/main" noGrp="1"/>
          </p:cNvSpPr>
          <p:nvPr/>
        </p:nvSpPr>
        <p:spPr>
          <a:xfrm xmlns:a="http://schemas.openxmlformats.org/drawingml/2006/main">
            <a:off x="8796528" y="2103120"/>
            <a:ext cx="256032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a:solidFill>
                  <a:srgbClr val="CADCFC"/>
                </a:solidFill>
                <a:latin typeface="Calibri"/>
                <a:ea typeface="Calibri"/>
                <a:cs typeface="Calibri"/>
              </a:rPr>
              <a:t>southeastasia · Singapore</a:t>
            </a:r>
          </a:p>
        </p:txBody>
      </p:sp>
      <p:sp>
        <p:nvSpPr>
          <p:cNvPr id="17" name="Text 15">
            <a:extLst xmlns:a="http://schemas.openxmlformats.org/drawingml/2006/main">
              <a:ext uri="{FF2B5EF4-FFF2-40B4-BE49-F238E27FC236}">
                <a16:creationId xmlns:a16="http://schemas.microsoft.com/office/drawing/2014/main" id="{1E0F280F-2F49-4C40-8A31-97A89CD4257C}"/>
              </a:ext>
            </a:extLst>
          </p:cNvPr>
          <p:cNvSpPr>
            <a:spLocks xmlns:a="http://schemas.openxmlformats.org/drawingml/2006/main" noGrp="1"/>
          </p:cNvSpPr>
          <p:nvPr/>
        </p:nvSpPr>
        <p:spPr>
          <a:xfrm xmlns:a="http://schemas.openxmlformats.org/drawingml/2006/main">
            <a:off x="8796528" y="2450592"/>
            <a:ext cx="256032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FFFFFF"/>
                </a:solidFill>
                <a:latin typeface="Courier New"/>
                <a:ea typeface="Courier New"/>
                <a:cs typeface="Courier New"/>
              </a:rPr>
              <a:t>10.2.0.0/16</a:t>
            </a:r>
          </a:p>
        </p:txBody>
      </p:sp>
      <p:sp>
        <p:nvSpPr>
          <p:cNvPr id="18" name="Text 16">
            <a:extLst xmlns:a="http://schemas.openxmlformats.org/drawingml/2006/main">
              <a:ext uri="{FF2B5EF4-FFF2-40B4-BE49-F238E27FC236}">
                <a16:creationId xmlns:a16="http://schemas.microsoft.com/office/drawing/2014/main" id="{BC961598-A932-4EAA-A035-7ECA15D996FC}"/>
              </a:ext>
            </a:extLst>
          </p:cNvPr>
          <p:cNvSpPr>
            <a:spLocks xmlns:a="http://schemas.openxmlformats.org/drawingml/2006/main" noGrp="1"/>
          </p:cNvSpPr>
          <p:nvPr/>
        </p:nvSpPr>
        <p:spPr>
          <a:xfrm xmlns:a="http://schemas.openxmlformats.org/drawingml/2006/main">
            <a:off x="8796528" y="2852928"/>
            <a:ext cx="256032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D8E2F5"/>
                </a:solidFill>
                <a:latin typeface="Calibri"/>
                <a:ea typeface="Calibri"/>
                <a:cs typeface="Calibri"/>
              </a:rPr>
              <a:t>nginx web server</a:t>
            </a:r>
          </a:p>
        </p:txBody>
      </p:sp>
      <p:sp>
        <p:nvSpPr>
          <p:cNvPr id="19" name="Shape 17">
            <a:extLst xmlns:a="http://schemas.openxmlformats.org/drawingml/2006/main">
              <a:ext uri="{FF2B5EF4-FFF2-40B4-BE49-F238E27FC236}">
                <a16:creationId xmlns:a16="http://schemas.microsoft.com/office/drawing/2014/main" id="{7E6B31E2-A76A-4C40-8A8D-A50914DAE625}"/>
              </a:ext>
            </a:extLst>
          </p:cNvPr>
          <p:cNvSpPr>
            <a:spLocks xmlns:a="http://schemas.openxmlformats.org/drawingml/2006/main" noGrp="1"/>
          </p:cNvSpPr>
          <p:nvPr/>
        </p:nvSpPr>
        <p:spPr>
          <a:xfrm xmlns:a="http://schemas.openxmlformats.org/drawingml/2006/main">
            <a:off x="3721608" y="2423160"/>
            <a:ext cx="740664" cy="658368"/>
          </a:xfrm>
          <a:prstGeom xmlns:a="http://schemas.openxmlformats.org/drawingml/2006/main" prst="roundRect">
            <a:avLst>
              <a:gd name="adj" fmla="val 11111"/>
            </a:avLst>
          </a:prstGeom>
          <a:solidFill xmlns:a="http://schemas.openxmlformats.org/drawingml/2006/main">
            <a:srgbClr val="1E7A46"/>
          </a:solidFill>
          <a:ln xmlns:a="http://schemas.openxmlformats.org/drawingml/2006/main" w="12700">
            <a:solidFill>
              <a:srgbClr val="333333"/>
            </a:solidFill>
            <a:prstDash val="solid"/>
          </a:ln>
        </p:spPr>
      </p:sp>
      <p:sp>
        <p:nvSpPr>
          <p:cNvPr id="20" name="Text 18">
            <a:extLst xmlns:a="http://schemas.openxmlformats.org/drawingml/2006/main">
              <a:ext uri="{FF2B5EF4-FFF2-40B4-BE49-F238E27FC236}">
                <a16:creationId xmlns:a16="http://schemas.microsoft.com/office/drawing/2014/main" id="{9DB05B89-32D4-4D00-8172-07396FD69CED}"/>
              </a:ext>
            </a:extLst>
          </p:cNvPr>
          <p:cNvSpPr>
            <a:spLocks xmlns:a="http://schemas.openxmlformats.org/drawingml/2006/main" noGrp="1"/>
          </p:cNvSpPr>
          <p:nvPr/>
        </p:nvSpPr>
        <p:spPr>
          <a:xfrm xmlns:a="http://schemas.openxmlformats.org/drawingml/2006/main">
            <a:off x="3721608" y="2487168"/>
            <a:ext cx="740664"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FFFFFF"/>
                </a:solidFill>
                <a:latin typeface="Calibri"/>
                <a:ea typeface="Calibri"/>
                <a:cs typeface="Calibri"/>
              </a:rPr>
              <a:t>VPN #1</a:t>
            </a:r>
          </a:p>
        </p:txBody>
      </p:sp>
      <p:sp>
        <p:nvSpPr>
          <p:cNvPr id="21" name="Text 19">
            <a:extLst xmlns:a="http://schemas.openxmlformats.org/drawingml/2006/main">
              <a:ext uri="{FF2B5EF4-FFF2-40B4-BE49-F238E27FC236}">
                <a16:creationId xmlns:a16="http://schemas.microsoft.com/office/drawing/2014/main" id="{125C9CEB-A1EC-4D20-B2FA-B1470CA21EDB}"/>
              </a:ext>
            </a:extLst>
          </p:cNvPr>
          <p:cNvSpPr>
            <a:spLocks xmlns:a="http://schemas.openxmlformats.org/drawingml/2006/main" noGrp="1"/>
          </p:cNvSpPr>
          <p:nvPr/>
        </p:nvSpPr>
        <p:spPr>
          <a:xfrm xmlns:a="http://schemas.openxmlformats.org/drawingml/2006/main">
            <a:off x="3721608" y="2743200"/>
            <a:ext cx="740664"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00">
                <a:solidFill>
                  <a:srgbClr val="C9EBD8"/>
                </a:solidFill>
                <a:latin typeface="Calibri"/>
                <a:ea typeface="Calibri"/>
                <a:cs typeface="Calibri"/>
              </a:rPr>
              <a:t>~69 ms</a:t>
            </a:r>
          </a:p>
        </p:txBody>
      </p:sp>
      <p:sp>
        <p:nvSpPr>
          <p:cNvPr id="22" name="Shape 20">
            <a:extLst xmlns:a="http://schemas.openxmlformats.org/drawingml/2006/main">
              <a:ext uri="{FF2B5EF4-FFF2-40B4-BE49-F238E27FC236}">
                <a16:creationId xmlns:a16="http://schemas.microsoft.com/office/drawing/2014/main" id="{CE4F1916-B1E9-4AD1-AA2E-9E8965351F15}"/>
              </a:ext>
            </a:extLst>
          </p:cNvPr>
          <p:cNvSpPr>
            <a:spLocks xmlns:a="http://schemas.openxmlformats.org/drawingml/2006/main" noGrp="1"/>
          </p:cNvSpPr>
          <p:nvPr/>
        </p:nvSpPr>
        <p:spPr>
          <a:xfrm xmlns:a="http://schemas.openxmlformats.org/drawingml/2006/main">
            <a:off x="7699248" y="2423160"/>
            <a:ext cx="740664" cy="658368"/>
          </a:xfrm>
          <a:prstGeom xmlns:a="http://schemas.openxmlformats.org/drawingml/2006/main" prst="roundRect">
            <a:avLst>
              <a:gd name="adj" fmla="val 11111"/>
            </a:avLst>
          </a:prstGeom>
          <a:solidFill xmlns:a="http://schemas.openxmlformats.org/drawingml/2006/main">
            <a:srgbClr val="1E7A46"/>
          </a:solidFill>
          <a:ln xmlns:a="http://schemas.openxmlformats.org/drawingml/2006/main" w="12700">
            <a:solidFill>
              <a:srgbClr val="333333"/>
            </a:solidFill>
            <a:prstDash val="solid"/>
          </a:ln>
        </p:spPr>
      </p:sp>
      <p:sp>
        <p:nvSpPr>
          <p:cNvPr id="23" name="Text 21">
            <a:extLst xmlns:a="http://schemas.openxmlformats.org/drawingml/2006/main">
              <a:ext uri="{FF2B5EF4-FFF2-40B4-BE49-F238E27FC236}">
                <a16:creationId xmlns:a16="http://schemas.microsoft.com/office/drawing/2014/main" id="{9D0A1326-F347-488B-8841-296F4B750A2F}"/>
              </a:ext>
            </a:extLst>
          </p:cNvPr>
          <p:cNvSpPr>
            <a:spLocks xmlns:a="http://schemas.openxmlformats.org/drawingml/2006/main" noGrp="1"/>
          </p:cNvSpPr>
          <p:nvPr/>
        </p:nvSpPr>
        <p:spPr>
          <a:xfrm xmlns:a="http://schemas.openxmlformats.org/drawingml/2006/main">
            <a:off x="7699248" y="2487168"/>
            <a:ext cx="740664"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FFFFFF"/>
                </a:solidFill>
                <a:latin typeface="Calibri"/>
                <a:ea typeface="Calibri"/>
                <a:cs typeface="Calibri"/>
              </a:rPr>
              <a:t>VPN #2</a:t>
            </a:r>
          </a:p>
        </p:txBody>
      </p:sp>
      <p:sp>
        <p:nvSpPr>
          <p:cNvPr id="24" name="Text 22">
            <a:extLst xmlns:a="http://schemas.openxmlformats.org/drawingml/2006/main">
              <a:ext uri="{FF2B5EF4-FFF2-40B4-BE49-F238E27FC236}">
                <a16:creationId xmlns:a16="http://schemas.microsoft.com/office/drawing/2014/main" id="{54D4BE52-7EE6-43E3-9276-AF5BC0B4F1BF}"/>
              </a:ext>
            </a:extLst>
          </p:cNvPr>
          <p:cNvSpPr>
            <a:spLocks xmlns:a="http://schemas.openxmlformats.org/drawingml/2006/main" noGrp="1"/>
          </p:cNvSpPr>
          <p:nvPr/>
        </p:nvSpPr>
        <p:spPr>
          <a:xfrm xmlns:a="http://schemas.openxmlformats.org/drawingml/2006/main">
            <a:off x="7699248" y="2743200"/>
            <a:ext cx="740664"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00">
                <a:solidFill>
                  <a:srgbClr val="C9EBD8"/>
                </a:solidFill>
                <a:latin typeface="Calibri"/>
                <a:ea typeface="Calibri"/>
                <a:cs typeface="Calibri"/>
              </a:rPr>
              <a:t>~189 ms</a:t>
            </a:r>
          </a:p>
        </p:txBody>
      </p:sp>
      <p:sp>
        <p:nvSpPr>
          <p:cNvPr id="25" name="Shape 23">
            <a:extLst xmlns:a="http://schemas.openxmlformats.org/drawingml/2006/main">
              <a:ext uri="{FF2B5EF4-FFF2-40B4-BE49-F238E27FC236}">
                <a16:creationId xmlns:a16="http://schemas.microsoft.com/office/drawing/2014/main" id="{C31E0027-506E-4DD6-A9FD-A6B829A8EA5B}"/>
              </a:ext>
            </a:extLst>
          </p:cNvPr>
          <p:cNvSpPr>
            <a:spLocks xmlns:a="http://schemas.openxmlformats.org/drawingml/2006/main" noGrp="1"/>
          </p:cNvSpPr>
          <p:nvPr/>
        </p:nvSpPr>
        <p:spPr>
          <a:xfrm xmlns:a="http://schemas.openxmlformats.org/drawingml/2006/main">
            <a:off x="640080" y="4206240"/>
            <a:ext cx="10881360" cy="1417320"/>
          </a:xfrm>
          <a:prstGeom xmlns:a="http://schemas.openxmlformats.org/drawingml/2006/main" prst="roundRect">
            <a:avLst>
              <a:gd name="adj" fmla="val 5161"/>
            </a:avLst>
          </a:prstGeom>
          <a:solidFill xmlns:a="http://schemas.openxmlformats.org/drawingml/2006/main">
            <a:srgbClr val="F4F6FA"/>
          </a:solidFill>
          <a:ln xmlns:a="http://schemas.openxmlformats.org/drawingml/2006/main" w="12700">
            <a:solidFill>
              <a:srgbClr val="E2E7F0"/>
            </a:solidFill>
            <a:prstDash val="solid"/>
          </a:ln>
        </p:spPr>
      </p:sp>
      <p:sp>
        <p:nvSpPr>
          <p:cNvPr id="26" name="Text 24">
            <a:extLst xmlns:a="http://schemas.openxmlformats.org/drawingml/2006/main">
              <a:ext uri="{FF2B5EF4-FFF2-40B4-BE49-F238E27FC236}">
                <a16:creationId xmlns:a16="http://schemas.microsoft.com/office/drawing/2014/main" id="{70B50920-7B7B-47AA-B044-C785C7DC1B45}"/>
              </a:ext>
            </a:extLst>
          </p:cNvPr>
          <p:cNvSpPr>
            <a:spLocks xmlns:a="http://schemas.openxmlformats.org/drawingml/2006/main" noGrp="1"/>
          </p:cNvSpPr>
          <p:nvPr/>
        </p:nvSpPr>
        <p:spPr>
          <a:xfrm xmlns:a="http://schemas.openxmlformats.org/drawingml/2006/main">
            <a:off x="914400" y="4407408"/>
            <a:ext cx="1033272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21295C"/>
                </a:solidFill>
                <a:latin typeface="Calibri"/>
                <a:ea typeface="Calibri"/>
                <a:cs typeface="Calibri"/>
              </a:rPr>
              <a:t>Two IPsec VPN connections cross the public internet. Latency reflects distance and routing.</a:t>
            </a:r>
          </a:p>
        </p:txBody>
      </p:sp>
      <p:sp>
        <p:nvSpPr>
          <p:cNvPr id="27" name="Text 25">
            <a:extLst xmlns:a="http://schemas.openxmlformats.org/drawingml/2006/main">
              <a:ext uri="{FF2B5EF4-FFF2-40B4-BE49-F238E27FC236}">
                <a16:creationId xmlns:a16="http://schemas.microsoft.com/office/drawing/2014/main" id="{80A2F5D9-0C90-4329-BC9A-2D429B2D62B9}"/>
              </a:ext>
            </a:extLst>
          </p:cNvPr>
          <p:cNvSpPr>
            <a:spLocks xmlns:a="http://schemas.openxmlformats.org/drawingml/2006/main" noGrp="1"/>
          </p:cNvSpPr>
          <p:nvPr/>
        </p:nvSpPr>
        <p:spPr>
          <a:xfrm xmlns:a="http://schemas.openxmlformats.org/drawingml/2006/main">
            <a:off x="914400" y="4754880"/>
            <a:ext cx="10332720" cy="6858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50">
                <a:solidFill>
                  <a:srgbClr val="5A6478"/>
                </a:solidFill>
                <a:latin typeface="Calibri"/>
                <a:ea typeface="Calibri"/>
                <a:cs typeface="Calibri"/>
              </a:rPr>
              <a:t>TTL 254 is consistent with a routed hop. The stronger proof combines private addressing, provider telemetry, IPsec state and HTTP traffic.</a:t>
            </a:r>
          </a:p>
        </p:txBody>
      </p:sp>
    </p:spTree>
    <p:extLst>
      <p:ext uri="{BB962C8B-B14F-4D97-AF65-F5344CB8AC3E}">
        <p14:creationId xmlns:p14="http://schemas.microsoft.com/office/powerpoint/2010/main" val="1934217350"/>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4DBABC9-6FD6-4D96-9FDA-48E402734DA7}"/>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SECTION 2, DELIVERY</a:t>
            </a:r>
          </a:p>
        </p:txBody>
      </p:sp>
      <p:sp>
        <p:nvSpPr>
          <p:cNvPr id="3" name="Text 1">
            <a:extLst xmlns:a="http://schemas.openxmlformats.org/drawingml/2006/main">
              <a:ext uri="{FF2B5EF4-FFF2-40B4-BE49-F238E27FC236}">
                <a16:creationId xmlns:a16="http://schemas.microsoft.com/office/drawing/2014/main" id="{97F6BD16-DBA7-4CEB-B4ED-13F2550DA36A}"/>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I planned backwards from the deadline</a:t>
            </a:r>
          </a:p>
        </p:txBody>
      </p:sp>
      <p:sp>
        <p:nvSpPr>
          <p:cNvPr id="4" name="Shape 2">
            <a:extLst xmlns:a="http://schemas.openxmlformats.org/drawingml/2006/main">
              <a:ext uri="{FF2B5EF4-FFF2-40B4-BE49-F238E27FC236}">
                <a16:creationId xmlns:a16="http://schemas.microsoft.com/office/drawing/2014/main" id="{575FC196-17E3-4021-B67E-8761B0FE4A9A}"/>
              </a:ext>
            </a:extLst>
          </p:cNvPr>
          <p:cNvSpPr>
            <a:spLocks xmlns:a="http://schemas.openxmlformats.org/drawingml/2006/main" noGrp="1"/>
          </p:cNvSpPr>
          <p:nvPr/>
        </p:nvSpPr>
        <p:spPr>
          <a:xfrm xmlns:a="http://schemas.openxmlformats.org/drawingml/2006/main">
            <a:off x="640080" y="1508760"/>
            <a:ext cx="5212080" cy="1828800"/>
          </a:xfrm>
          <a:prstGeom xmlns:a="http://schemas.openxmlformats.org/drawingml/2006/main" prst="roundRect">
            <a:avLst>
              <a:gd name="adj" fmla="val 4000"/>
            </a:avLst>
          </a:prstGeom>
          <a:solidFill xmlns:a="http://schemas.openxmlformats.org/drawingml/2006/main">
            <a:srgbClr val="F4F6FA"/>
          </a:solidFill>
          <a:ln xmlns:a="http://schemas.openxmlformats.org/drawingml/2006/main" w="12700">
            <a:solidFill>
              <a:srgbClr val="E2E7F0"/>
            </a:solidFill>
            <a:prstDash val="solid"/>
          </a:ln>
        </p:spPr>
      </p:sp>
      <p:sp>
        <p:nvSpPr>
          <p:cNvPr id="5" name="Text 3">
            <a:extLst xmlns:a="http://schemas.openxmlformats.org/drawingml/2006/main">
              <a:ext uri="{FF2B5EF4-FFF2-40B4-BE49-F238E27FC236}">
                <a16:creationId xmlns:a16="http://schemas.microsoft.com/office/drawing/2014/main" id="{CD11EEEB-FDB0-4E5F-A944-C2FEF236D49D}"/>
              </a:ext>
            </a:extLst>
          </p:cNvPr>
          <p:cNvSpPr>
            <a:spLocks xmlns:a="http://schemas.openxmlformats.org/drawingml/2006/main" noGrp="1"/>
          </p:cNvSpPr>
          <p:nvPr/>
        </p:nvSpPr>
        <p:spPr>
          <a:xfrm xmlns:a="http://schemas.openxmlformats.org/drawingml/2006/main">
            <a:off x="868680" y="1664208"/>
            <a:ext cx="47548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8A4B10"/>
                </a:solidFill>
                <a:latin typeface="Calibri"/>
                <a:ea typeface="Calibri"/>
                <a:cs typeface="Calibri"/>
              </a:rPr>
              <a:t>The fixed point</a:t>
            </a:r>
          </a:p>
        </p:txBody>
      </p:sp>
      <p:sp>
        <p:nvSpPr>
          <p:cNvPr id="6" name="Text 4">
            <a:extLst xmlns:a="http://schemas.openxmlformats.org/drawingml/2006/main">
              <a:ext uri="{FF2B5EF4-FFF2-40B4-BE49-F238E27FC236}">
                <a16:creationId xmlns:a16="http://schemas.microsoft.com/office/drawing/2014/main" id="{49B92103-1DEC-4D07-8860-8098881CD9ED}"/>
              </a:ext>
            </a:extLst>
          </p:cNvPr>
          <p:cNvSpPr>
            <a:spLocks xmlns:a="http://schemas.openxmlformats.org/drawingml/2006/main" noGrp="1"/>
          </p:cNvSpPr>
          <p:nvPr/>
        </p:nvSpPr>
        <p:spPr>
          <a:xfrm xmlns:a="http://schemas.openxmlformats.org/drawingml/2006/main">
            <a:off x="868680" y="1938528"/>
            <a:ext cx="4754880"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000" b="1">
                <a:solidFill>
                  <a:srgbClr val="21295C"/>
                </a:solidFill>
                <a:latin typeface="Cambria"/>
                <a:ea typeface="Cambria"/>
                <a:cs typeface="Cambria"/>
              </a:rPr>
              <a:t>30 Aug 2026, 23:59</a:t>
            </a:r>
          </a:p>
        </p:txBody>
      </p:sp>
      <p:sp>
        <p:nvSpPr>
          <p:cNvPr id="7" name="Text 5">
            <a:extLst xmlns:a="http://schemas.openxmlformats.org/drawingml/2006/main">
              <a:ext uri="{FF2B5EF4-FFF2-40B4-BE49-F238E27FC236}">
                <a16:creationId xmlns:a16="http://schemas.microsoft.com/office/drawing/2014/main" id="{E9391ABB-55E8-4F8C-A3BF-35A457C3F034}"/>
              </a:ext>
            </a:extLst>
          </p:cNvPr>
          <p:cNvSpPr>
            <a:spLocks xmlns:a="http://schemas.openxmlformats.org/drawingml/2006/main" noGrp="1"/>
          </p:cNvSpPr>
          <p:nvPr/>
        </p:nvSpPr>
        <p:spPr>
          <a:xfrm xmlns:a="http://schemas.openxmlformats.org/drawingml/2006/main">
            <a:off x="868680" y="2487168"/>
            <a:ext cx="4754880" cy="7315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a:solidFill>
                  <a:srgbClr val="5A6478"/>
                </a:solidFill>
                <a:latin typeface="Calibri"/>
                <a:ea typeface="Calibri"/>
                <a:cs typeface="Calibri"/>
              </a:rPr>
              <a:t>Formal mark penalty: AWS resources left running after this deadline. Our wider teardown covers AWS, Azure and monitoring.</a:t>
            </a:r>
          </a:p>
        </p:txBody>
      </p:sp>
      <p:sp>
        <p:nvSpPr>
          <p:cNvPr id="8" name="Shape 6">
            <a:extLst xmlns:a="http://schemas.openxmlformats.org/drawingml/2006/main">
              <a:ext uri="{FF2B5EF4-FFF2-40B4-BE49-F238E27FC236}">
                <a16:creationId xmlns:a16="http://schemas.microsoft.com/office/drawing/2014/main" id="{733A6267-83E2-4B2B-8418-5B393AFFB640}"/>
              </a:ext>
            </a:extLst>
          </p:cNvPr>
          <p:cNvSpPr>
            <a:spLocks xmlns:a="http://schemas.openxmlformats.org/drawingml/2006/main" noGrp="1"/>
          </p:cNvSpPr>
          <p:nvPr/>
        </p:nvSpPr>
        <p:spPr>
          <a:xfrm xmlns:a="http://schemas.openxmlformats.org/drawingml/2006/main">
            <a:off x="6263640" y="1508760"/>
            <a:ext cx="5257800" cy="1828800"/>
          </a:xfrm>
          <a:prstGeom xmlns:a="http://schemas.openxmlformats.org/drawingml/2006/main" prst="roundRect">
            <a:avLst>
              <a:gd name="adj" fmla="val 4000"/>
            </a:avLst>
          </a:prstGeom>
          <a:solidFill xmlns:a="http://schemas.openxmlformats.org/drawingml/2006/main">
            <a:srgbClr val="F4F6FA"/>
          </a:solidFill>
          <a:ln xmlns:a="http://schemas.openxmlformats.org/drawingml/2006/main" w="12700">
            <a:solidFill>
              <a:srgbClr val="E2E7F0"/>
            </a:solidFill>
            <a:prstDash val="solid"/>
          </a:ln>
        </p:spPr>
      </p:sp>
      <p:sp>
        <p:nvSpPr>
          <p:cNvPr id="9" name="Text 7">
            <a:extLst xmlns:a="http://schemas.openxmlformats.org/drawingml/2006/main">
              <a:ext uri="{FF2B5EF4-FFF2-40B4-BE49-F238E27FC236}">
                <a16:creationId xmlns:a16="http://schemas.microsoft.com/office/drawing/2014/main" id="{06C5DBF6-1652-4F1E-BDC8-194248AF8B45}"/>
              </a:ext>
            </a:extLst>
          </p:cNvPr>
          <p:cNvSpPr>
            <a:spLocks xmlns:a="http://schemas.openxmlformats.org/drawingml/2006/main" noGrp="1"/>
          </p:cNvSpPr>
          <p:nvPr/>
        </p:nvSpPr>
        <p:spPr>
          <a:xfrm xmlns:a="http://schemas.openxmlformats.org/drawingml/2006/main">
            <a:off x="6492240" y="1664208"/>
            <a:ext cx="484632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The chain that decides the finish date</a:t>
            </a:r>
          </a:p>
        </p:txBody>
      </p:sp>
      <p:sp>
        <p:nvSpPr>
          <p:cNvPr id="10" name="Text 8">
            <a:extLst xmlns:a="http://schemas.openxmlformats.org/drawingml/2006/main">
              <a:ext uri="{FF2B5EF4-FFF2-40B4-BE49-F238E27FC236}">
                <a16:creationId xmlns:a16="http://schemas.microsoft.com/office/drawing/2014/main" id="{082891EF-ACB0-4982-B910-C22898CDB5D2}"/>
              </a:ext>
            </a:extLst>
          </p:cNvPr>
          <p:cNvSpPr>
            <a:spLocks xmlns:a="http://schemas.openxmlformats.org/drawingml/2006/main" noGrp="1"/>
          </p:cNvSpPr>
          <p:nvPr/>
        </p:nvSpPr>
        <p:spPr>
          <a:xfrm xmlns:a="http://schemas.openxmlformats.org/drawingml/2006/main">
            <a:off x="6492240" y="1965960"/>
            <a:ext cx="48463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00" b="1">
                <a:solidFill>
                  <a:srgbClr val="21295C"/>
                </a:solidFill>
                <a:latin typeface="Calibri"/>
                <a:ea typeface="Calibri"/>
                <a:cs typeface="Calibri"/>
              </a:rPr>
              <a:t>CIDR  →  networks  →  compute  →  VPN #1  →  VPN #2  →  test  →  demo  →  decommission</a:t>
            </a:r>
          </a:p>
        </p:txBody>
      </p:sp>
      <p:sp>
        <p:nvSpPr>
          <p:cNvPr id="11" name="Text 9">
            <a:extLst xmlns:a="http://schemas.openxmlformats.org/drawingml/2006/main">
              <a:ext uri="{FF2B5EF4-FFF2-40B4-BE49-F238E27FC236}">
                <a16:creationId xmlns:a16="http://schemas.microsoft.com/office/drawing/2014/main" id="{846E9ED9-33D9-4E31-AFA0-6DB4CD38D91C}"/>
              </a:ext>
            </a:extLst>
          </p:cNvPr>
          <p:cNvSpPr>
            <a:spLocks xmlns:a="http://schemas.openxmlformats.org/drawingml/2006/main" noGrp="1"/>
          </p:cNvSpPr>
          <p:nvPr/>
        </p:nvSpPr>
        <p:spPr>
          <a:xfrm xmlns:a="http://schemas.openxmlformats.org/drawingml/2006/main">
            <a:off x="6492240" y="2697480"/>
            <a:ext cx="4846320"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478"/>
                </a:solidFill>
                <a:latin typeface="Calibri"/>
                <a:ea typeface="Calibri"/>
                <a:cs typeface="Calibri"/>
              </a:rPr>
              <a:t>Anything off this chain is parallel work. If time runs short you protect the chain and sacrifice the rest, never the reverse.</a:t>
            </a:r>
          </a:p>
        </p:txBody>
      </p:sp>
      <p:sp>
        <p:nvSpPr>
          <p:cNvPr id="12" name="Text 10">
            <a:extLst xmlns:a="http://schemas.openxmlformats.org/drawingml/2006/main">
              <a:ext uri="{FF2B5EF4-FFF2-40B4-BE49-F238E27FC236}">
                <a16:creationId xmlns:a16="http://schemas.microsoft.com/office/drawing/2014/main" id="{86E5E1A1-6B6F-4AF2-91C2-5235413A56D5}"/>
              </a:ext>
            </a:extLst>
          </p:cNvPr>
          <p:cNvSpPr>
            <a:spLocks xmlns:a="http://schemas.openxmlformats.org/drawingml/2006/main" noGrp="1"/>
          </p:cNvSpPr>
          <p:nvPr/>
        </p:nvSpPr>
        <p:spPr>
          <a:xfrm xmlns:a="http://schemas.openxmlformats.org/drawingml/2006/main">
            <a:off x="640080" y="3611880"/>
            <a:ext cx="1088136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21295C"/>
                </a:solidFill>
                <a:latin typeface="Calibri"/>
                <a:ea typeface="Calibri"/>
                <a:cs typeface="Calibri"/>
              </a:rPr>
              <a:t>Why the addressing scheme came first</a:t>
            </a:r>
          </a:p>
        </p:txBody>
      </p:sp>
      <p:sp>
        <p:nvSpPr>
          <p:cNvPr id="13" name="Text 11">
            <a:extLst xmlns:a="http://schemas.openxmlformats.org/drawingml/2006/main">
              <a:ext uri="{FF2B5EF4-FFF2-40B4-BE49-F238E27FC236}">
                <a16:creationId xmlns:a16="http://schemas.microsoft.com/office/drawing/2014/main" id="{B44CB0E9-B3F9-417D-801B-3F51D3323CE3}"/>
              </a:ext>
            </a:extLst>
          </p:cNvPr>
          <p:cNvSpPr>
            <a:spLocks xmlns:a="http://schemas.openxmlformats.org/drawingml/2006/main" noGrp="1"/>
          </p:cNvSpPr>
          <p:nvPr/>
        </p:nvSpPr>
        <p:spPr>
          <a:xfrm xmlns:a="http://schemas.openxmlformats.org/drawingml/2006/main">
            <a:off x="640080" y="3977640"/>
            <a:ext cx="108813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00">
                <a:solidFill>
                  <a:srgbClr val="5A6478"/>
                </a:solidFill>
                <a:latin typeface="Calibri"/>
                <a:ea typeface="Calibri"/>
                <a:cs typeface="Calibri"/>
              </a:rPr>
              <a:t>Address overlap is a common cause of "VPN up, no traffic". Every later decision inherits from the addressing table, so we locked three non-overlapping ranges before build work began.</a:t>
            </a:r>
          </a:p>
        </p:txBody>
      </p:sp>
      <p:sp>
        <p:nvSpPr>
          <p:cNvPr id="14" name="Shape 12">
            <a:extLst xmlns:a="http://schemas.openxmlformats.org/drawingml/2006/main">
              <a:ext uri="{FF2B5EF4-FFF2-40B4-BE49-F238E27FC236}">
                <a16:creationId xmlns:a16="http://schemas.microsoft.com/office/drawing/2014/main" id="{EA9FAB95-01C7-432C-B591-F4AA7F197741}"/>
              </a:ext>
            </a:extLst>
          </p:cNvPr>
          <p:cNvSpPr>
            <a:spLocks xmlns:a="http://schemas.openxmlformats.org/drawingml/2006/main" noGrp="1"/>
          </p:cNvSpPr>
          <p:nvPr/>
        </p:nvSpPr>
        <p:spPr>
          <a:xfrm xmlns:a="http://schemas.openxmlformats.org/drawingml/2006/main">
            <a:off x="640080" y="4937760"/>
            <a:ext cx="3474720" cy="731520"/>
          </a:xfrm>
          <a:prstGeom xmlns:a="http://schemas.openxmlformats.org/drawingml/2006/main" prst="roundRect">
            <a:avLst>
              <a:gd name="adj" fmla="val 10000"/>
            </a:avLst>
          </a:prstGeom>
          <a:solidFill xmlns:a="http://schemas.openxmlformats.org/drawingml/2006/main">
            <a:srgbClr val="F4F6FA"/>
          </a:solidFill>
          <a:ln xmlns:a="http://schemas.openxmlformats.org/drawingml/2006/main" w="12700">
            <a:solidFill>
              <a:srgbClr val="E2E7F0"/>
            </a:solidFill>
            <a:prstDash val="solid"/>
          </a:ln>
        </p:spPr>
      </p:sp>
      <p:sp>
        <p:nvSpPr>
          <p:cNvPr id="15" name="Text 13">
            <a:extLst xmlns:a="http://schemas.openxmlformats.org/drawingml/2006/main">
              <a:ext uri="{FF2B5EF4-FFF2-40B4-BE49-F238E27FC236}">
                <a16:creationId xmlns:a16="http://schemas.microsoft.com/office/drawing/2014/main" id="{57A0E6AA-4D3A-4916-9A60-A942F820BEB6}"/>
              </a:ext>
            </a:extLst>
          </p:cNvPr>
          <p:cNvSpPr>
            <a:spLocks xmlns:a="http://schemas.openxmlformats.org/drawingml/2006/main" noGrp="1"/>
          </p:cNvSpPr>
          <p:nvPr/>
        </p:nvSpPr>
        <p:spPr>
          <a:xfrm xmlns:a="http://schemas.openxmlformats.org/drawingml/2006/main">
            <a:off x="822960" y="5047488"/>
            <a:ext cx="31089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065A82"/>
                </a:solidFill>
                <a:latin typeface="Courier New"/>
                <a:ea typeface="Courier New"/>
                <a:cs typeface="Courier New"/>
              </a:rPr>
              <a:t>10.0.0.0/16</a:t>
            </a:r>
          </a:p>
        </p:txBody>
      </p:sp>
      <p:sp>
        <p:nvSpPr>
          <p:cNvPr id="16" name="Text 14">
            <a:extLst xmlns:a="http://schemas.openxmlformats.org/drawingml/2006/main">
              <a:ext uri="{FF2B5EF4-FFF2-40B4-BE49-F238E27FC236}">
                <a16:creationId xmlns:a16="http://schemas.microsoft.com/office/drawing/2014/main" id="{5D494566-8723-498C-873B-03A7DAFADFC2}"/>
              </a:ext>
            </a:extLst>
          </p:cNvPr>
          <p:cNvSpPr>
            <a:spLocks xmlns:a="http://schemas.openxmlformats.org/drawingml/2006/main" noGrp="1"/>
          </p:cNvSpPr>
          <p:nvPr/>
        </p:nvSpPr>
        <p:spPr>
          <a:xfrm xmlns:a="http://schemas.openxmlformats.org/drawingml/2006/main">
            <a:off x="822960" y="5358384"/>
            <a:ext cx="3108960"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478"/>
                </a:solidFill>
                <a:latin typeface="Calibri"/>
                <a:ea typeface="Calibri"/>
                <a:cs typeface="Calibri"/>
              </a:rPr>
              <a:t>on-prem</a:t>
            </a:r>
          </a:p>
        </p:txBody>
      </p:sp>
      <p:sp>
        <p:nvSpPr>
          <p:cNvPr id="17" name="Shape 15">
            <a:extLst xmlns:a="http://schemas.openxmlformats.org/drawingml/2006/main">
              <a:ext uri="{FF2B5EF4-FFF2-40B4-BE49-F238E27FC236}">
                <a16:creationId xmlns:a16="http://schemas.microsoft.com/office/drawing/2014/main" id="{2FF91C87-7EDC-4135-9AD1-2C618DFE1ADA}"/>
              </a:ext>
            </a:extLst>
          </p:cNvPr>
          <p:cNvSpPr>
            <a:spLocks xmlns:a="http://schemas.openxmlformats.org/drawingml/2006/main" noGrp="1"/>
          </p:cNvSpPr>
          <p:nvPr/>
        </p:nvSpPr>
        <p:spPr>
          <a:xfrm xmlns:a="http://schemas.openxmlformats.org/drawingml/2006/main">
            <a:off x="4343400" y="4937760"/>
            <a:ext cx="3474720" cy="731520"/>
          </a:xfrm>
          <a:prstGeom xmlns:a="http://schemas.openxmlformats.org/drawingml/2006/main" prst="roundRect">
            <a:avLst>
              <a:gd name="adj" fmla="val 10000"/>
            </a:avLst>
          </a:prstGeom>
          <a:solidFill xmlns:a="http://schemas.openxmlformats.org/drawingml/2006/main">
            <a:srgbClr val="F4F6FA"/>
          </a:solidFill>
          <a:ln xmlns:a="http://schemas.openxmlformats.org/drawingml/2006/main" w="12700">
            <a:solidFill>
              <a:srgbClr val="E2E7F0"/>
            </a:solidFill>
            <a:prstDash val="solid"/>
          </a:ln>
        </p:spPr>
      </p:sp>
      <p:sp>
        <p:nvSpPr>
          <p:cNvPr id="18" name="Text 16">
            <a:extLst xmlns:a="http://schemas.openxmlformats.org/drawingml/2006/main">
              <a:ext uri="{FF2B5EF4-FFF2-40B4-BE49-F238E27FC236}">
                <a16:creationId xmlns:a16="http://schemas.microsoft.com/office/drawing/2014/main" id="{32C9505B-A71A-4B16-B00B-EF83A0CC35BE}"/>
              </a:ext>
            </a:extLst>
          </p:cNvPr>
          <p:cNvSpPr>
            <a:spLocks xmlns:a="http://schemas.openxmlformats.org/drawingml/2006/main" noGrp="1"/>
          </p:cNvSpPr>
          <p:nvPr/>
        </p:nvSpPr>
        <p:spPr>
          <a:xfrm xmlns:a="http://schemas.openxmlformats.org/drawingml/2006/main">
            <a:off x="4526280" y="5047488"/>
            <a:ext cx="31089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065A82"/>
                </a:solidFill>
                <a:latin typeface="Courier New"/>
                <a:ea typeface="Courier New"/>
                <a:cs typeface="Courier New"/>
              </a:rPr>
              <a:t>10.1.0.0/16</a:t>
            </a:r>
          </a:p>
        </p:txBody>
      </p:sp>
      <p:sp>
        <p:nvSpPr>
          <p:cNvPr id="19" name="Text 17">
            <a:extLst xmlns:a="http://schemas.openxmlformats.org/drawingml/2006/main">
              <a:ext uri="{FF2B5EF4-FFF2-40B4-BE49-F238E27FC236}">
                <a16:creationId xmlns:a16="http://schemas.microsoft.com/office/drawing/2014/main" id="{C17D4949-FB06-4DC5-BCBB-6D8AE3018D65}"/>
              </a:ext>
            </a:extLst>
          </p:cNvPr>
          <p:cNvSpPr>
            <a:spLocks xmlns:a="http://schemas.openxmlformats.org/drawingml/2006/main" noGrp="1"/>
          </p:cNvSpPr>
          <p:nvPr/>
        </p:nvSpPr>
        <p:spPr>
          <a:xfrm xmlns:a="http://schemas.openxmlformats.org/drawingml/2006/main">
            <a:off x="4526280" y="5358384"/>
            <a:ext cx="3108960"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478"/>
                </a:solidFill>
                <a:latin typeface="Calibri"/>
                <a:ea typeface="Calibri"/>
                <a:cs typeface="Calibri"/>
              </a:rPr>
              <a:t>AWS public</a:t>
            </a:r>
          </a:p>
        </p:txBody>
      </p:sp>
      <p:sp>
        <p:nvSpPr>
          <p:cNvPr id="20" name="Shape 18">
            <a:extLst xmlns:a="http://schemas.openxmlformats.org/drawingml/2006/main">
              <a:ext uri="{FF2B5EF4-FFF2-40B4-BE49-F238E27FC236}">
                <a16:creationId xmlns:a16="http://schemas.microsoft.com/office/drawing/2014/main" id="{E7E0BD09-DAEA-4051-AD8B-A80EE51E3061}"/>
              </a:ext>
            </a:extLst>
          </p:cNvPr>
          <p:cNvSpPr>
            <a:spLocks xmlns:a="http://schemas.openxmlformats.org/drawingml/2006/main" noGrp="1"/>
          </p:cNvSpPr>
          <p:nvPr/>
        </p:nvSpPr>
        <p:spPr>
          <a:xfrm xmlns:a="http://schemas.openxmlformats.org/drawingml/2006/main">
            <a:off x="8046720" y="4937760"/>
            <a:ext cx="3474720" cy="731520"/>
          </a:xfrm>
          <a:prstGeom xmlns:a="http://schemas.openxmlformats.org/drawingml/2006/main" prst="roundRect">
            <a:avLst>
              <a:gd name="adj" fmla="val 10000"/>
            </a:avLst>
          </a:prstGeom>
          <a:solidFill xmlns:a="http://schemas.openxmlformats.org/drawingml/2006/main">
            <a:srgbClr val="F4F6FA"/>
          </a:solidFill>
          <a:ln xmlns:a="http://schemas.openxmlformats.org/drawingml/2006/main" w="12700">
            <a:solidFill>
              <a:srgbClr val="E2E7F0"/>
            </a:solidFill>
            <a:prstDash val="solid"/>
          </a:ln>
        </p:spPr>
      </p:sp>
      <p:sp>
        <p:nvSpPr>
          <p:cNvPr id="21" name="Text 19">
            <a:extLst xmlns:a="http://schemas.openxmlformats.org/drawingml/2006/main">
              <a:ext uri="{FF2B5EF4-FFF2-40B4-BE49-F238E27FC236}">
                <a16:creationId xmlns:a16="http://schemas.microsoft.com/office/drawing/2014/main" id="{C2B85662-E6EE-4151-83E8-CECA09779E62}"/>
              </a:ext>
            </a:extLst>
          </p:cNvPr>
          <p:cNvSpPr>
            <a:spLocks xmlns:a="http://schemas.openxmlformats.org/drawingml/2006/main" noGrp="1"/>
          </p:cNvSpPr>
          <p:nvPr/>
        </p:nvSpPr>
        <p:spPr>
          <a:xfrm xmlns:a="http://schemas.openxmlformats.org/drawingml/2006/main">
            <a:off x="8229600" y="5047488"/>
            <a:ext cx="31089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065A82"/>
                </a:solidFill>
                <a:latin typeface="Courier New"/>
                <a:ea typeface="Courier New"/>
                <a:cs typeface="Courier New"/>
              </a:rPr>
              <a:t>10.2.0.0/16</a:t>
            </a:r>
          </a:p>
        </p:txBody>
      </p:sp>
      <p:sp>
        <p:nvSpPr>
          <p:cNvPr id="22" name="Text 20">
            <a:extLst xmlns:a="http://schemas.openxmlformats.org/drawingml/2006/main">
              <a:ext uri="{FF2B5EF4-FFF2-40B4-BE49-F238E27FC236}">
                <a16:creationId xmlns:a16="http://schemas.microsoft.com/office/drawing/2014/main" id="{4ADB02FC-7028-4ED4-805C-6B9A9D8780E2}"/>
              </a:ext>
            </a:extLst>
          </p:cNvPr>
          <p:cNvSpPr>
            <a:spLocks xmlns:a="http://schemas.openxmlformats.org/drawingml/2006/main" noGrp="1"/>
          </p:cNvSpPr>
          <p:nvPr/>
        </p:nvSpPr>
        <p:spPr>
          <a:xfrm xmlns:a="http://schemas.openxmlformats.org/drawingml/2006/main">
            <a:off x="8229600" y="5358384"/>
            <a:ext cx="3108960"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478"/>
                </a:solidFill>
                <a:latin typeface="Calibri"/>
                <a:ea typeface="Calibri"/>
                <a:cs typeface="Calibri"/>
              </a:rPr>
              <a:t>Azure</a:t>
            </a:r>
          </a:p>
        </p:txBody>
      </p:sp>
    </p:spTree>
    <p:extLst>
      <p:ext uri="{BB962C8B-B14F-4D97-AF65-F5344CB8AC3E}">
        <p14:creationId xmlns:p14="http://schemas.microsoft.com/office/powerpoint/2010/main" val="324867860"/>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C93743F-9AEB-4B8D-B725-562F72D4D56D}"/>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SECTION 2, DELIVERY</a:t>
            </a:r>
          </a:p>
        </p:txBody>
      </p:sp>
      <p:sp>
        <p:nvSpPr>
          <p:cNvPr id="3" name="Text 1">
            <a:extLst xmlns:a="http://schemas.openxmlformats.org/drawingml/2006/main">
              <a:ext uri="{FF2B5EF4-FFF2-40B4-BE49-F238E27FC236}">
                <a16:creationId xmlns:a16="http://schemas.microsoft.com/office/drawing/2014/main" id="{E788D682-A59E-4748-8405-F4CB46EEB119}"/>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Where we ended up</a:t>
            </a:r>
          </a:p>
        </p:txBody>
      </p:sp>
      <p:sp>
        <p:nvSpPr>
          <p:cNvPr id="4" name="Shape 2">
            <a:extLst xmlns:a="http://schemas.openxmlformats.org/drawingml/2006/main">
              <a:ext uri="{FF2B5EF4-FFF2-40B4-BE49-F238E27FC236}">
                <a16:creationId xmlns:a16="http://schemas.microsoft.com/office/drawing/2014/main" id="{AF9D62C2-DE01-4F84-AFEE-FD4FC84929C6}"/>
              </a:ext>
            </a:extLst>
          </p:cNvPr>
          <p:cNvSpPr>
            <a:spLocks xmlns:a="http://schemas.openxmlformats.org/drawingml/2006/main" noGrp="1"/>
          </p:cNvSpPr>
          <p:nvPr/>
        </p:nvSpPr>
        <p:spPr>
          <a:xfrm xmlns:a="http://schemas.openxmlformats.org/drawingml/2006/main">
            <a:off x="640080" y="1536192"/>
            <a:ext cx="5394960" cy="868680"/>
          </a:xfrm>
          <a:prstGeom xmlns:a="http://schemas.openxmlformats.org/drawingml/2006/main" prst="roundRect">
            <a:avLst>
              <a:gd name="adj" fmla="val 8421"/>
            </a:avLst>
          </a:prstGeom>
          <a:solidFill xmlns:a="http://schemas.openxmlformats.org/drawingml/2006/main">
            <a:srgbClr val="EAF4EE"/>
          </a:solidFill>
          <a:ln xmlns:a="http://schemas.openxmlformats.org/drawingml/2006/main" w="12700">
            <a:solidFill>
              <a:srgbClr val="E2E7F0"/>
            </a:solidFill>
            <a:prstDash val="solid"/>
          </a:ln>
        </p:spPr>
      </p:sp>
      <p:sp>
        <p:nvSpPr>
          <p:cNvPr id="5" name="Shape 3">
            <a:extLst xmlns:a="http://schemas.openxmlformats.org/drawingml/2006/main">
              <a:ext uri="{FF2B5EF4-FFF2-40B4-BE49-F238E27FC236}">
                <a16:creationId xmlns:a16="http://schemas.microsoft.com/office/drawing/2014/main" id="{BC126146-C9AC-429F-8AF0-54C8E1ACAF33}"/>
              </a:ext>
            </a:extLst>
          </p:cNvPr>
          <p:cNvSpPr>
            <a:spLocks xmlns:a="http://schemas.openxmlformats.org/drawingml/2006/main" noGrp="1"/>
          </p:cNvSpPr>
          <p:nvPr/>
        </p:nvSpPr>
        <p:spPr>
          <a:xfrm xmlns:a="http://schemas.openxmlformats.org/drawingml/2006/main">
            <a:off x="841248" y="1737360"/>
            <a:ext cx="475488" cy="475488"/>
          </a:xfrm>
          <a:prstGeom xmlns:a="http://schemas.openxmlformats.org/drawingml/2006/main" prst="ellipse">
            <a:avLst/>
          </a:prstGeom>
          <a:solidFill xmlns:a="http://schemas.openxmlformats.org/drawingml/2006/main">
            <a:srgbClr val="1E7A46"/>
          </a:solidFill>
          <a:ln xmlns:a="http://schemas.openxmlformats.org/drawingml/2006/main" w="12700">
            <a:solidFill>
              <a:srgbClr val="1E7A46"/>
            </a:solidFill>
            <a:prstDash val="solid"/>
          </a:ln>
        </p:spPr>
      </p:sp>
      <p:sp>
        <p:nvSpPr>
          <p:cNvPr id="6" name="Text 4">
            <a:extLst xmlns:a="http://schemas.openxmlformats.org/drawingml/2006/main">
              <a:ext uri="{FF2B5EF4-FFF2-40B4-BE49-F238E27FC236}">
                <a16:creationId xmlns:a16="http://schemas.microsoft.com/office/drawing/2014/main" id="{2EDD331F-7F34-4CC5-9840-B581E363B7AB}"/>
              </a:ext>
            </a:extLst>
          </p:cNvPr>
          <p:cNvSpPr>
            <a:spLocks xmlns:a="http://schemas.openxmlformats.org/drawingml/2006/main" noGrp="1"/>
          </p:cNvSpPr>
          <p:nvPr/>
        </p:nvSpPr>
        <p:spPr>
          <a:xfrm xmlns:a="http://schemas.openxmlformats.org/drawingml/2006/main">
            <a:off x="841248" y="173736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1</a:t>
            </a:r>
          </a:p>
        </p:txBody>
      </p:sp>
      <p:sp>
        <p:nvSpPr>
          <p:cNvPr id="7" name="Text 5">
            <a:extLst xmlns:a="http://schemas.openxmlformats.org/drawingml/2006/main">
              <a:ext uri="{FF2B5EF4-FFF2-40B4-BE49-F238E27FC236}">
                <a16:creationId xmlns:a16="http://schemas.microsoft.com/office/drawing/2014/main" id="{2CCFA252-85EB-4184-8078-AACB5E4143C8}"/>
              </a:ext>
            </a:extLst>
          </p:cNvPr>
          <p:cNvSpPr>
            <a:spLocks xmlns:a="http://schemas.openxmlformats.org/drawingml/2006/main" noGrp="1"/>
          </p:cNvSpPr>
          <p:nvPr/>
        </p:nvSpPr>
        <p:spPr>
          <a:xfrm xmlns:a="http://schemas.openxmlformats.org/drawingml/2006/main">
            <a:off x="1508760" y="1664208"/>
            <a:ext cx="329184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21295C"/>
                </a:solidFill>
                <a:latin typeface="Calibri"/>
                <a:ea typeface="Calibri"/>
                <a:cs typeface="Calibri"/>
              </a:rPr>
              <a:t>CIDR scheme locked</a:t>
            </a:r>
          </a:p>
        </p:txBody>
      </p:sp>
      <p:sp>
        <p:nvSpPr>
          <p:cNvPr id="8" name="Text 6">
            <a:extLst xmlns:a="http://schemas.openxmlformats.org/drawingml/2006/main">
              <a:ext uri="{FF2B5EF4-FFF2-40B4-BE49-F238E27FC236}">
                <a16:creationId xmlns:a16="http://schemas.microsoft.com/office/drawing/2014/main" id="{1A9561DE-4DE5-4F9D-89ED-A4DB2FF006D4}"/>
              </a:ext>
            </a:extLst>
          </p:cNvPr>
          <p:cNvSpPr>
            <a:spLocks xmlns:a="http://schemas.openxmlformats.org/drawingml/2006/main" noGrp="1"/>
          </p:cNvSpPr>
          <p:nvPr/>
        </p:nvSpPr>
        <p:spPr>
          <a:xfrm xmlns:a="http://schemas.openxmlformats.org/drawingml/2006/main">
            <a:off x="1508760" y="1956816"/>
            <a:ext cx="3291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478"/>
                </a:solidFill>
                <a:latin typeface="Calibri"/>
                <a:ea typeface="Calibri"/>
                <a:cs typeface="Calibri"/>
              </a:rPr>
              <a:t>Three non-overlapping ranges</a:t>
            </a:r>
          </a:p>
        </p:txBody>
      </p:sp>
      <p:sp>
        <p:nvSpPr>
          <p:cNvPr id="9" name="Text 7">
            <a:extLst xmlns:a="http://schemas.openxmlformats.org/drawingml/2006/main">
              <a:ext uri="{FF2B5EF4-FFF2-40B4-BE49-F238E27FC236}">
                <a16:creationId xmlns:a16="http://schemas.microsoft.com/office/drawing/2014/main" id="{8A09193B-708B-4914-B1E1-CA52597CAAA4}"/>
              </a:ext>
            </a:extLst>
          </p:cNvPr>
          <p:cNvSpPr>
            <a:spLocks xmlns:a="http://schemas.openxmlformats.org/drawingml/2006/main" noGrp="1"/>
          </p:cNvSpPr>
          <p:nvPr/>
        </p:nvSpPr>
        <p:spPr>
          <a:xfrm xmlns:a="http://schemas.openxmlformats.org/drawingml/2006/main">
            <a:off x="4846320" y="1810512"/>
            <a:ext cx="9601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1E7A46"/>
                </a:solidFill>
                <a:latin typeface="Calibri"/>
                <a:ea typeface="Calibri"/>
                <a:cs typeface="Calibri"/>
              </a:rPr>
              <a:t>DONE</a:t>
            </a:r>
          </a:p>
        </p:txBody>
      </p:sp>
      <p:sp>
        <p:nvSpPr>
          <p:cNvPr id="10" name="Shape 8">
            <a:extLst xmlns:a="http://schemas.openxmlformats.org/drawingml/2006/main">
              <a:ext uri="{FF2B5EF4-FFF2-40B4-BE49-F238E27FC236}">
                <a16:creationId xmlns:a16="http://schemas.microsoft.com/office/drawing/2014/main" id="{567C7AA2-B42E-4295-9518-DDA9A436C6AF}"/>
              </a:ext>
            </a:extLst>
          </p:cNvPr>
          <p:cNvSpPr>
            <a:spLocks xmlns:a="http://schemas.openxmlformats.org/drawingml/2006/main" noGrp="1"/>
          </p:cNvSpPr>
          <p:nvPr/>
        </p:nvSpPr>
        <p:spPr>
          <a:xfrm xmlns:a="http://schemas.openxmlformats.org/drawingml/2006/main">
            <a:off x="6309360" y="1536192"/>
            <a:ext cx="5394960" cy="868680"/>
          </a:xfrm>
          <a:prstGeom xmlns:a="http://schemas.openxmlformats.org/drawingml/2006/main" prst="roundRect">
            <a:avLst>
              <a:gd name="adj" fmla="val 8421"/>
            </a:avLst>
          </a:prstGeom>
          <a:solidFill xmlns:a="http://schemas.openxmlformats.org/drawingml/2006/main">
            <a:srgbClr val="EAF4EE"/>
          </a:solidFill>
          <a:ln xmlns:a="http://schemas.openxmlformats.org/drawingml/2006/main" w="12700">
            <a:solidFill>
              <a:srgbClr val="E2E7F0"/>
            </a:solidFill>
            <a:prstDash val="solid"/>
          </a:ln>
        </p:spPr>
      </p:sp>
      <p:sp>
        <p:nvSpPr>
          <p:cNvPr id="11" name="Shape 9">
            <a:extLst xmlns:a="http://schemas.openxmlformats.org/drawingml/2006/main">
              <a:ext uri="{FF2B5EF4-FFF2-40B4-BE49-F238E27FC236}">
                <a16:creationId xmlns:a16="http://schemas.microsoft.com/office/drawing/2014/main" id="{5E4F1F8C-087B-4A8B-940F-233E5E082BE6}"/>
              </a:ext>
            </a:extLst>
          </p:cNvPr>
          <p:cNvSpPr>
            <a:spLocks xmlns:a="http://schemas.openxmlformats.org/drawingml/2006/main" noGrp="1"/>
          </p:cNvSpPr>
          <p:nvPr/>
        </p:nvSpPr>
        <p:spPr>
          <a:xfrm xmlns:a="http://schemas.openxmlformats.org/drawingml/2006/main">
            <a:off x="6510528" y="1737360"/>
            <a:ext cx="475488" cy="475488"/>
          </a:xfrm>
          <a:prstGeom xmlns:a="http://schemas.openxmlformats.org/drawingml/2006/main" prst="ellipse">
            <a:avLst/>
          </a:prstGeom>
          <a:solidFill xmlns:a="http://schemas.openxmlformats.org/drawingml/2006/main">
            <a:srgbClr val="1E7A46"/>
          </a:solidFill>
          <a:ln xmlns:a="http://schemas.openxmlformats.org/drawingml/2006/main" w="12700">
            <a:solidFill>
              <a:srgbClr val="1E7A46"/>
            </a:solidFill>
            <a:prstDash val="solid"/>
          </a:ln>
        </p:spPr>
      </p:sp>
      <p:sp>
        <p:nvSpPr>
          <p:cNvPr id="12" name="Text 10">
            <a:extLst xmlns:a="http://schemas.openxmlformats.org/drawingml/2006/main">
              <a:ext uri="{FF2B5EF4-FFF2-40B4-BE49-F238E27FC236}">
                <a16:creationId xmlns:a16="http://schemas.microsoft.com/office/drawing/2014/main" id="{A139C36C-5BE3-44D3-8027-F0F9E8740C55}"/>
              </a:ext>
            </a:extLst>
          </p:cNvPr>
          <p:cNvSpPr>
            <a:spLocks xmlns:a="http://schemas.openxmlformats.org/drawingml/2006/main" noGrp="1"/>
          </p:cNvSpPr>
          <p:nvPr/>
        </p:nvSpPr>
        <p:spPr>
          <a:xfrm xmlns:a="http://schemas.openxmlformats.org/drawingml/2006/main">
            <a:off x="6510528" y="1737360"/>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2</a:t>
            </a:r>
          </a:p>
        </p:txBody>
      </p:sp>
      <p:sp>
        <p:nvSpPr>
          <p:cNvPr id="13" name="Text 11">
            <a:extLst xmlns:a="http://schemas.openxmlformats.org/drawingml/2006/main">
              <a:ext uri="{FF2B5EF4-FFF2-40B4-BE49-F238E27FC236}">
                <a16:creationId xmlns:a16="http://schemas.microsoft.com/office/drawing/2014/main" id="{32C976D4-F966-4C07-B8AE-1A61EA7751BD}"/>
              </a:ext>
            </a:extLst>
          </p:cNvPr>
          <p:cNvSpPr>
            <a:spLocks xmlns:a="http://schemas.openxmlformats.org/drawingml/2006/main" noGrp="1"/>
          </p:cNvSpPr>
          <p:nvPr/>
        </p:nvSpPr>
        <p:spPr>
          <a:xfrm xmlns:a="http://schemas.openxmlformats.org/drawingml/2006/main">
            <a:off x="7178040" y="1664208"/>
            <a:ext cx="329184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21295C"/>
                </a:solidFill>
                <a:latin typeface="Calibri"/>
                <a:ea typeface="Calibri"/>
                <a:cs typeface="Calibri"/>
              </a:rPr>
              <a:t>All three networks live</a:t>
            </a:r>
          </a:p>
        </p:txBody>
      </p:sp>
      <p:sp>
        <p:nvSpPr>
          <p:cNvPr id="14" name="Text 12">
            <a:extLst xmlns:a="http://schemas.openxmlformats.org/drawingml/2006/main">
              <a:ext uri="{FF2B5EF4-FFF2-40B4-BE49-F238E27FC236}">
                <a16:creationId xmlns:a16="http://schemas.microsoft.com/office/drawing/2014/main" id="{EB03BD1F-AA77-4D6A-B1F7-919E4C4AA370}"/>
              </a:ext>
            </a:extLst>
          </p:cNvPr>
          <p:cNvSpPr>
            <a:spLocks xmlns:a="http://schemas.openxmlformats.org/drawingml/2006/main" noGrp="1"/>
          </p:cNvSpPr>
          <p:nvPr/>
        </p:nvSpPr>
        <p:spPr>
          <a:xfrm xmlns:a="http://schemas.openxmlformats.org/drawingml/2006/main">
            <a:off x="7178040" y="1956816"/>
            <a:ext cx="3291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478"/>
                </a:solidFill>
                <a:latin typeface="Calibri"/>
                <a:ea typeface="Calibri"/>
                <a:cs typeface="Calibri"/>
              </a:rPr>
              <a:t>2 AWS VPCs + Azure VNet</a:t>
            </a:r>
          </a:p>
        </p:txBody>
      </p:sp>
      <p:sp>
        <p:nvSpPr>
          <p:cNvPr id="15" name="Text 13">
            <a:extLst xmlns:a="http://schemas.openxmlformats.org/drawingml/2006/main">
              <a:ext uri="{FF2B5EF4-FFF2-40B4-BE49-F238E27FC236}">
                <a16:creationId xmlns:a16="http://schemas.microsoft.com/office/drawing/2014/main" id="{0500D3CB-942E-4C0E-957C-9A5399ED4ACF}"/>
              </a:ext>
            </a:extLst>
          </p:cNvPr>
          <p:cNvSpPr>
            <a:spLocks xmlns:a="http://schemas.openxmlformats.org/drawingml/2006/main" noGrp="1"/>
          </p:cNvSpPr>
          <p:nvPr/>
        </p:nvSpPr>
        <p:spPr>
          <a:xfrm xmlns:a="http://schemas.openxmlformats.org/drawingml/2006/main">
            <a:off x="10515600" y="1810512"/>
            <a:ext cx="9601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1E7A46"/>
                </a:solidFill>
                <a:latin typeface="Calibri"/>
                <a:ea typeface="Calibri"/>
                <a:cs typeface="Calibri"/>
              </a:rPr>
              <a:t>DONE</a:t>
            </a:r>
          </a:p>
        </p:txBody>
      </p:sp>
      <p:sp>
        <p:nvSpPr>
          <p:cNvPr id="16" name="Shape 14">
            <a:extLst xmlns:a="http://schemas.openxmlformats.org/drawingml/2006/main">
              <a:ext uri="{FF2B5EF4-FFF2-40B4-BE49-F238E27FC236}">
                <a16:creationId xmlns:a16="http://schemas.microsoft.com/office/drawing/2014/main" id="{9C3F99E7-8D12-44DB-B7C4-791832B93405}"/>
              </a:ext>
            </a:extLst>
          </p:cNvPr>
          <p:cNvSpPr>
            <a:spLocks xmlns:a="http://schemas.openxmlformats.org/drawingml/2006/main" noGrp="1"/>
          </p:cNvSpPr>
          <p:nvPr/>
        </p:nvSpPr>
        <p:spPr>
          <a:xfrm xmlns:a="http://schemas.openxmlformats.org/drawingml/2006/main">
            <a:off x="640080" y="2560320"/>
            <a:ext cx="5394960" cy="868680"/>
          </a:xfrm>
          <a:prstGeom xmlns:a="http://schemas.openxmlformats.org/drawingml/2006/main" prst="roundRect">
            <a:avLst>
              <a:gd name="adj" fmla="val 8421"/>
            </a:avLst>
          </a:prstGeom>
          <a:solidFill xmlns:a="http://schemas.openxmlformats.org/drawingml/2006/main">
            <a:srgbClr val="EAF4EE"/>
          </a:solidFill>
          <a:ln xmlns:a="http://schemas.openxmlformats.org/drawingml/2006/main" w="12700">
            <a:solidFill>
              <a:srgbClr val="E2E7F0"/>
            </a:solidFill>
            <a:prstDash val="solid"/>
          </a:ln>
        </p:spPr>
      </p:sp>
      <p:sp>
        <p:nvSpPr>
          <p:cNvPr id="17" name="Shape 15">
            <a:extLst xmlns:a="http://schemas.openxmlformats.org/drawingml/2006/main">
              <a:ext uri="{FF2B5EF4-FFF2-40B4-BE49-F238E27FC236}">
                <a16:creationId xmlns:a16="http://schemas.microsoft.com/office/drawing/2014/main" id="{659EE570-4B3D-4261-BCC4-8E05C5BC5DC4}"/>
              </a:ext>
            </a:extLst>
          </p:cNvPr>
          <p:cNvSpPr>
            <a:spLocks xmlns:a="http://schemas.openxmlformats.org/drawingml/2006/main" noGrp="1"/>
          </p:cNvSpPr>
          <p:nvPr/>
        </p:nvSpPr>
        <p:spPr>
          <a:xfrm xmlns:a="http://schemas.openxmlformats.org/drawingml/2006/main">
            <a:off x="841248" y="2761488"/>
            <a:ext cx="475488" cy="475488"/>
          </a:xfrm>
          <a:prstGeom xmlns:a="http://schemas.openxmlformats.org/drawingml/2006/main" prst="ellipse">
            <a:avLst/>
          </a:prstGeom>
          <a:solidFill xmlns:a="http://schemas.openxmlformats.org/drawingml/2006/main">
            <a:srgbClr val="1E7A46"/>
          </a:solidFill>
          <a:ln xmlns:a="http://schemas.openxmlformats.org/drawingml/2006/main" w="12700">
            <a:solidFill>
              <a:srgbClr val="1E7A46"/>
            </a:solidFill>
            <a:prstDash val="solid"/>
          </a:ln>
        </p:spPr>
      </p:sp>
      <p:sp>
        <p:nvSpPr>
          <p:cNvPr id="18" name="Text 16">
            <a:extLst xmlns:a="http://schemas.openxmlformats.org/drawingml/2006/main">
              <a:ext uri="{FF2B5EF4-FFF2-40B4-BE49-F238E27FC236}">
                <a16:creationId xmlns:a16="http://schemas.microsoft.com/office/drawing/2014/main" id="{4B6710F1-0248-4BBD-95E8-1A47E3F84E9B}"/>
              </a:ext>
            </a:extLst>
          </p:cNvPr>
          <p:cNvSpPr>
            <a:spLocks xmlns:a="http://schemas.openxmlformats.org/drawingml/2006/main" noGrp="1"/>
          </p:cNvSpPr>
          <p:nvPr/>
        </p:nvSpPr>
        <p:spPr>
          <a:xfrm xmlns:a="http://schemas.openxmlformats.org/drawingml/2006/main">
            <a:off x="841248" y="2761488"/>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3</a:t>
            </a:r>
          </a:p>
        </p:txBody>
      </p:sp>
      <p:sp>
        <p:nvSpPr>
          <p:cNvPr id="19" name="Text 17">
            <a:extLst xmlns:a="http://schemas.openxmlformats.org/drawingml/2006/main">
              <a:ext uri="{FF2B5EF4-FFF2-40B4-BE49-F238E27FC236}">
                <a16:creationId xmlns:a16="http://schemas.microsoft.com/office/drawing/2014/main" id="{49548688-EE95-4D28-9C96-2222BDE10E52}"/>
              </a:ext>
            </a:extLst>
          </p:cNvPr>
          <p:cNvSpPr>
            <a:spLocks xmlns:a="http://schemas.openxmlformats.org/drawingml/2006/main" noGrp="1"/>
          </p:cNvSpPr>
          <p:nvPr/>
        </p:nvSpPr>
        <p:spPr>
          <a:xfrm xmlns:a="http://schemas.openxmlformats.org/drawingml/2006/main">
            <a:off x="1508760" y="2688336"/>
            <a:ext cx="329184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21295C"/>
                </a:solidFill>
                <a:latin typeface="Calibri"/>
                <a:ea typeface="Calibri"/>
                <a:cs typeface="Calibri"/>
              </a:rPr>
              <a:t>First VPN passing traffic</a:t>
            </a:r>
          </a:p>
        </p:txBody>
      </p:sp>
      <p:sp>
        <p:nvSpPr>
          <p:cNvPr id="20" name="Text 18">
            <a:extLst xmlns:a="http://schemas.openxmlformats.org/drawingml/2006/main">
              <a:ext uri="{FF2B5EF4-FFF2-40B4-BE49-F238E27FC236}">
                <a16:creationId xmlns:a16="http://schemas.microsoft.com/office/drawing/2014/main" id="{B1136FB0-604B-486D-859C-55631470C7FB}"/>
              </a:ext>
            </a:extLst>
          </p:cNvPr>
          <p:cNvSpPr>
            <a:spLocks xmlns:a="http://schemas.openxmlformats.org/drawingml/2006/main" noGrp="1"/>
          </p:cNvSpPr>
          <p:nvPr/>
        </p:nvSpPr>
        <p:spPr>
          <a:xfrm xmlns:a="http://schemas.openxmlformats.org/drawingml/2006/main">
            <a:off x="1508760" y="2980944"/>
            <a:ext cx="3291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478"/>
                </a:solidFill>
                <a:latin typeface="Calibri"/>
                <a:ea typeface="Calibri"/>
                <a:cs typeface="Calibri"/>
              </a:rPr>
              <a:t>on-prem ↔ AWS, 0% loss</a:t>
            </a:r>
          </a:p>
        </p:txBody>
      </p:sp>
      <p:sp>
        <p:nvSpPr>
          <p:cNvPr id="21" name="Text 19">
            <a:extLst xmlns:a="http://schemas.openxmlformats.org/drawingml/2006/main">
              <a:ext uri="{FF2B5EF4-FFF2-40B4-BE49-F238E27FC236}">
                <a16:creationId xmlns:a16="http://schemas.microsoft.com/office/drawing/2014/main" id="{A92E16D2-0C2F-43E5-ABF0-9C37DFFD94C8}"/>
              </a:ext>
            </a:extLst>
          </p:cNvPr>
          <p:cNvSpPr>
            <a:spLocks xmlns:a="http://schemas.openxmlformats.org/drawingml/2006/main" noGrp="1"/>
          </p:cNvSpPr>
          <p:nvPr/>
        </p:nvSpPr>
        <p:spPr>
          <a:xfrm xmlns:a="http://schemas.openxmlformats.org/drawingml/2006/main">
            <a:off x="4846320" y="2834640"/>
            <a:ext cx="9601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1E7A46"/>
                </a:solidFill>
                <a:latin typeface="Calibri"/>
                <a:ea typeface="Calibri"/>
                <a:cs typeface="Calibri"/>
              </a:rPr>
              <a:t>DONE</a:t>
            </a:r>
          </a:p>
        </p:txBody>
      </p:sp>
      <p:sp>
        <p:nvSpPr>
          <p:cNvPr id="22" name="Shape 20">
            <a:extLst xmlns:a="http://schemas.openxmlformats.org/drawingml/2006/main">
              <a:ext uri="{FF2B5EF4-FFF2-40B4-BE49-F238E27FC236}">
                <a16:creationId xmlns:a16="http://schemas.microsoft.com/office/drawing/2014/main" id="{EA002CEF-4A19-4DC9-8F65-95D44591EDEE}"/>
              </a:ext>
            </a:extLst>
          </p:cNvPr>
          <p:cNvSpPr>
            <a:spLocks xmlns:a="http://schemas.openxmlformats.org/drawingml/2006/main" noGrp="1"/>
          </p:cNvSpPr>
          <p:nvPr/>
        </p:nvSpPr>
        <p:spPr>
          <a:xfrm xmlns:a="http://schemas.openxmlformats.org/drawingml/2006/main">
            <a:off x="6309360" y="2560320"/>
            <a:ext cx="5394960" cy="868680"/>
          </a:xfrm>
          <a:prstGeom xmlns:a="http://schemas.openxmlformats.org/drawingml/2006/main" prst="roundRect">
            <a:avLst>
              <a:gd name="adj" fmla="val 8421"/>
            </a:avLst>
          </a:prstGeom>
          <a:solidFill xmlns:a="http://schemas.openxmlformats.org/drawingml/2006/main">
            <a:srgbClr val="EAF4EE"/>
          </a:solidFill>
          <a:ln xmlns:a="http://schemas.openxmlformats.org/drawingml/2006/main" w="12700">
            <a:solidFill>
              <a:srgbClr val="E2E7F0"/>
            </a:solidFill>
            <a:prstDash val="solid"/>
          </a:ln>
        </p:spPr>
      </p:sp>
      <p:sp>
        <p:nvSpPr>
          <p:cNvPr id="23" name="Shape 21">
            <a:extLst xmlns:a="http://schemas.openxmlformats.org/drawingml/2006/main">
              <a:ext uri="{FF2B5EF4-FFF2-40B4-BE49-F238E27FC236}">
                <a16:creationId xmlns:a16="http://schemas.microsoft.com/office/drawing/2014/main" id="{8A0E4549-1E6B-4EC1-B15B-2B6D58C61DD3}"/>
              </a:ext>
            </a:extLst>
          </p:cNvPr>
          <p:cNvSpPr>
            <a:spLocks xmlns:a="http://schemas.openxmlformats.org/drawingml/2006/main" noGrp="1"/>
          </p:cNvSpPr>
          <p:nvPr/>
        </p:nvSpPr>
        <p:spPr>
          <a:xfrm xmlns:a="http://schemas.openxmlformats.org/drawingml/2006/main">
            <a:off x="6510528" y="2761488"/>
            <a:ext cx="475488" cy="475488"/>
          </a:xfrm>
          <a:prstGeom xmlns:a="http://schemas.openxmlformats.org/drawingml/2006/main" prst="ellipse">
            <a:avLst/>
          </a:prstGeom>
          <a:solidFill xmlns:a="http://schemas.openxmlformats.org/drawingml/2006/main">
            <a:srgbClr val="1E7A46"/>
          </a:solidFill>
          <a:ln xmlns:a="http://schemas.openxmlformats.org/drawingml/2006/main" w="12700">
            <a:solidFill>
              <a:srgbClr val="1E7A46"/>
            </a:solidFill>
            <a:prstDash val="solid"/>
          </a:ln>
        </p:spPr>
      </p:sp>
      <p:sp>
        <p:nvSpPr>
          <p:cNvPr id="24" name="Text 22">
            <a:extLst xmlns:a="http://schemas.openxmlformats.org/drawingml/2006/main">
              <a:ext uri="{FF2B5EF4-FFF2-40B4-BE49-F238E27FC236}">
                <a16:creationId xmlns:a16="http://schemas.microsoft.com/office/drawing/2014/main" id="{81F3B84D-451D-444B-8F88-53C62B94D8FC}"/>
              </a:ext>
            </a:extLst>
          </p:cNvPr>
          <p:cNvSpPr>
            <a:spLocks xmlns:a="http://schemas.openxmlformats.org/drawingml/2006/main" noGrp="1"/>
          </p:cNvSpPr>
          <p:nvPr/>
        </p:nvSpPr>
        <p:spPr>
          <a:xfrm xmlns:a="http://schemas.openxmlformats.org/drawingml/2006/main">
            <a:off x="6510528" y="2761488"/>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4</a:t>
            </a:r>
          </a:p>
        </p:txBody>
      </p:sp>
      <p:sp>
        <p:nvSpPr>
          <p:cNvPr id="25" name="Text 23">
            <a:extLst xmlns:a="http://schemas.openxmlformats.org/drawingml/2006/main">
              <a:ext uri="{FF2B5EF4-FFF2-40B4-BE49-F238E27FC236}">
                <a16:creationId xmlns:a16="http://schemas.microsoft.com/office/drawing/2014/main" id="{67FE9A44-4D65-4696-A1D9-EA3FE4BD2427}"/>
              </a:ext>
            </a:extLst>
          </p:cNvPr>
          <p:cNvSpPr>
            <a:spLocks xmlns:a="http://schemas.openxmlformats.org/drawingml/2006/main" noGrp="1"/>
          </p:cNvSpPr>
          <p:nvPr/>
        </p:nvSpPr>
        <p:spPr>
          <a:xfrm xmlns:a="http://schemas.openxmlformats.org/drawingml/2006/main">
            <a:off x="7178040" y="2688336"/>
            <a:ext cx="329184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21295C"/>
                </a:solidFill>
                <a:latin typeface="Calibri"/>
                <a:ea typeface="Calibri"/>
                <a:cs typeface="Calibri"/>
              </a:rPr>
              <a:t>Multi-cloud proven</a:t>
            </a:r>
          </a:p>
        </p:txBody>
      </p:sp>
      <p:sp>
        <p:nvSpPr>
          <p:cNvPr id="26" name="Text 24">
            <a:extLst xmlns:a="http://schemas.openxmlformats.org/drawingml/2006/main">
              <a:ext uri="{FF2B5EF4-FFF2-40B4-BE49-F238E27FC236}">
                <a16:creationId xmlns:a16="http://schemas.microsoft.com/office/drawing/2014/main" id="{D4F715C3-6AA6-4521-8AD4-81220E25FDD9}"/>
              </a:ext>
            </a:extLst>
          </p:cNvPr>
          <p:cNvSpPr>
            <a:spLocks xmlns:a="http://schemas.openxmlformats.org/drawingml/2006/main" noGrp="1"/>
          </p:cNvSpPr>
          <p:nvPr/>
        </p:nvSpPr>
        <p:spPr>
          <a:xfrm xmlns:a="http://schemas.openxmlformats.org/drawingml/2006/main">
            <a:off x="7178040" y="2980944"/>
            <a:ext cx="3291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478"/>
                </a:solidFill>
                <a:latin typeface="Calibri"/>
                <a:ea typeface="Calibri"/>
                <a:cs typeface="Calibri"/>
              </a:rPr>
              <a:t>ICMP + HTTP across providers</a:t>
            </a:r>
          </a:p>
        </p:txBody>
      </p:sp>
      <p:sp>
        <p:nvSpPr>
          <p:cNvPr id="27" name="Text 25">
            <a:extLst xmlns:a="http://schemas.openxmlformats.org/drawingml/2006/main">
              <a:ext uri="{FF2B5EF4-FFF2-40B4-BE49-F238E27FC236}">
                <a16:creationId xmlns:a16="http://schemas.microsoft.com/office/drawing/2014/main" id="{9F6F73C5-93FE-4FD8-94CF-976430C7CAE4}"/>
              </a:ext>
            </a:extLst>
          </p:cNvPr>
          <p:cNvSpPr>
            <a:spLocks xmlns:a="http://schemas.openxmlformats.org/drawingml/2006/main" noGrp="1"/>
          </p:cNvSpPr>
          <p:nvPr/>
        </p:nvSpPr>
        <p:spPr>
          <a:xfrm xmlns:a="http://schemas.openxmlformats.org/drawingml/2006/main">
            <a:off x="10515600" y="2834640"/>
            <a:ext cx="9601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1E7A46"/>
                </a:solidFill>
                <a:latin typeface="Calibri"/>
                <a:ea typeface="Calibri"/>
                <a:cs typeface="Calibri"/>
              </a:rPr>
              <a:t>DONE</a:t>
            </a:r>
          </a:p>
        </p:txBody>
      </p:sp>
      <p:sp>
        <p:nvSpPr>
          <p:cNvPr id="28" name="Shape 26">
            <a:extLst xmlns:a="http://schemas.openxmlformats.org/drawingml/2006/main">
              <a:ext uri="{FF2B5EF4-FFF2-40B4-BE49-F238E27FC236}">
                <a16:creationId xmlns:a16="http://schemas.microsoft.com/office/drawing/2014/main" id="{2E7E1CB6-ECFC-4BFB-A10C-0B146FF1A0B0}"/>
              </a:ext>
            </a:extLst>
          </p:cNvPr>
          <p:cNvSpPr>
            <a:spLocks xmlns:a="http://schemas.openxmlformats.org/drawingml/2006/main" noGrp="1"/>
          </p:cNvSpPr>
          <p:nvPr/>
        </p:nvSpPr>
        <p:spPr>
          <a:xfrm xmlns:a="http://schemas.openxmlformats.org/drawingml/2006/main">
            <a:off x="640080" y="3584448"/>
            <a:ext cx="5394960" cy="868680"/>
          </a:xfrm>
          <a:prstGeom xmlns:a="http://schemas.openxmlformats.org/drawingml/2006/main" prst="roundRect">
            <a:avLst>
              <a:gd name="adj" fmla="val 8421"/>
            </a:avLst>
          </a:prstGeom>
          <a:solidFill xmlns:a="http://schemas.openxmlformats.org/drawingml/2006/main">
            <a:srgbClr val="F4F6FA"/>
          </a:solidFill>
          <a:ln xmlns:a="http://schemas.openxmlformats.org/drawingml/2006/main" w="12700">
            <a:solidFill>
              <a:srgbClr val="E2E7F0"/>
            </a:solidFill>
            <a:prstDash val="solid"/>
          </a:ln>
        </p:spPr>
      </p:sp>
      <p:sp>
        <p:nvSpPr>
          <p:cNvPr id="29" name="Shape 27">
            <a:extLst xmlns:a="http://schemas.openxmlformats.org/drawingml/2006/main">
              <a:ext uri="{FF2B5EF4-FFF2-40B4-BE49-F238E27FC236}">
                <a16:creationId xmlns:a16="http://schemas.microsoft.com/office/drawing/2014/main" id="{664CFCF9-CECB-4EB8-A68B-1F98A2209A72}"/>
              </a:ext>
            </a:extLst>
          </p:cNvPr>
          <p:cNvSpPr>
            <a:spLocks xmlns:a="http://schemas.openxmlformats.org/drawingml/2006/main" noGrp="1"/>
          </p:cNvSpPr>
          <p:nvPr/>
        </p:nvSpPr>
        <p:spPr>
          <a:xfrm xmlns:a="http://schemas.openxmlformats.org/drawingml/2006/main">
            <a:off x="841248" y="3785616"/>
            <a:ext cx="475488" cy="475488"/>
          </a:xfrm>
          <a:prstGeom xmlns:a="http://schemas.openxmlformats.org/drawingml/2006/main" prst="ellipse">
            <a:avLst/>
          </a:prstGeom>
          <a:solidFill xmlns:a="http://schemas.openxmlformats.org/drawingml/2006/main">
            <a:srgbClr val="5A6478"/>
          </a:solidFill>
          <a:ln xmlns:a="http://schemas.openxmlformats.org/drawingml/2006/main" w="12700">
            <a:solidFill>
              <a:srgbClr val="5A6478"/>
            </a:solidFill>
            <a:prstDash val="solid"/>
          </a:ln>
        </p:spPr>
      </p:sp>
      <p:sp>
        <p:nvSpPr>
          <p:cNvPr id="30" name="Text 28">
            <a:extLst xmlns:a="http://schemas.openxmlformats.org/drawingml/2006/main">
              <a:ext uri="{FF2B5EF4-FFF2-40B4-BE49-F238E27FC236}">
                <a16:creationId xmlns:a16="http://schemas.microsoft.com/office/drawing/2014/main" id="{97062134-FA27-430E-8581-5EF3AC02E0BC}"/>
              </a:ext>
            </a:extLst>
          </p:cNvPr>
          <p:cNvSpPr>
            <a:spLocks xmlns:a="http://schemas.openxmlformats.org/drawingml/2006/main" noGrp="1"/>
          </p:cNvSpPr>
          <p:nvPr/>
        </p:nvSpPr>
        <p:spPr>
          <a:xfrm xmlns:a="http://schemas.openxmlformats.org/drawingml/2006/main">
            <a:off x="841248" y="3785616"/>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5</a:t>
            </a:r>
          </a:p>
        </p:txBody>
      </p:sp>
      <p:sp>
        <p:nvSpPr>
          <p:cNvPr id="31" name="Text 29">
            <a:extLst xmlns:a="http://schemas.openxmlformats.org/drawingml/2006/main">
              <a:ext uri="{FF2B5EF4-FFF2-40B4-BE49-F238E27FC236}">
                <a16:creationId xmlns:a16="http://schemas.microsoft.com/office/drawing/2014/main" id="{0C19B914-A960-45FD-91FB-7F5E42243987}"/>
              </a:ext>
            </a:extLst>
          </p:cNvPr>
          <p:cNvSpPr>
            <a:spLocks xmlns:a="http://schemas.openxmlformats.org/drawingml/2006/main" noGrp="1"/>
          </p:cNvSpPr>
          <p:nvPr/>
        </p:nvSpPr>
        <p:spPr>
          <a:xfrm xmlns:a="http://schemas.openxmlformats.org/drawingml/2006/main">
            <a:off x="1508760" y="3712464"/>
            <a:ext cx="329184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21295C"/>
                </a:solidFill>
                <a:latin typeface="Calibri"/>
                <a:ea typeface="Calibri"/>
                <a:cs typeface="Calibri"/>
              </a:rPr>
              <a:t>Assessed demonstration</a:t>
            </a:r>
          </a:p>
        </p:txBody>
      </p:sp>
      <p:sp>
        <p:nvSpPr>
          <p:cNvPr id="32" name="Text 30">
            <a:extLst xmlns:a="http://schemas.openxmlformats.org/drawingml/2006/main">
              <a:ext uri="{FF2B5EF4-FFF2-40B4-BE49-F238E27FC236}">
                <a16:creationId xmlns:a16="http://schemas.microsoft.com/office/drawing/2014/main" id="{48F3E713-C5CD-400C-BA6D-61732E8E5131}"/>
              </a:ext>
            </a:extLst>
          </p:cNvPr>
          <p:cNvSpPr>
            <a:spLocks xmlns:a="http://schemas.openxmlformats.org/drawingml/2006/main" noGrp="1"/>
          </p:cNvSpPr>
          <p:nvPr/>
        </p:nvSpPr>
        <p:spPr>
          <a:xfrm xmlns:a="http://schemas.openxmlformats.org/drawingml/2006/main">
            <a:off x="1508760" y="4005072"/>
            <a:ext cx="3291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478"/>
                </a:solidFill>
                <a:latin typeface="Calibri"/>
                <a:ea typeface="Calibri"/>
                <a:cs typeface="Calibri"/>
              </a:rPr>
              <a:t>this session</a:t>
            </a:r>
          </a:p>
        </p:txBody>
      </p:sp>
      <p:sp>
        <p:nvSpPr>
          <p:cNvPr id="33" name="Text 31">
            <a:extLst xmlns:a="http://schemas.openxmlformats.org/drawingml/2006/main">
              <a:ext uri="{FF2B5EF4-FFF2-40B4-BE49-F238E27FC236}">
                <a16:creationId xmlns:a16="http://schemas.microsoft.com/office/drawing/2014/main" id="{288C7EDA-12E1-4B62-A374-8EF5AE31CA46}"/>
              </a:ext>
            </a:extLst>
          </p:cNvPr>
          <p:cNvSpPr>
            <a:spLocks xmlns:a="http://schemas.openxmlformats.org/drawingml/2006/main" noGrp="1"/>
          </p:cNvSpPr>
          <p:nvPr/>
        </p:nvSpPr>
        <p:spPr>
          <a:xfrm xmlns:a="http://schemas.openxmlformats.org/drawingml/2006/main">
            <a:off x="4846320" y="3858768"/>
            <a:ext cx="9601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5A6478"/>
                </a:solidFill>
                <a:latin typeface="Calibri"/>
                <a:ea typeface="Calibri"/>
                <a:cs typeface="Calibri"/>
              </a:rPr>
              <a:t>NEXT</a:t>
            </a:r>
          </a:p>
        </p:txBody>
      </p:sp>
      <p:sp>
        <p:nvSpPr>
          <p:cNvPr id="34" name="Shape 32">
            <a:extLst xmlns:a="http://schemas.openxmlformats.org/drawingml/2006/main">
              <a:ext uri="{FF2B5EF4-FFF2-40B4-BE49-F238E27FC236}">
                <a16:creationId xmlns:a16="http://schemas.microsoft.com/office/drawing/2014/main" id="{D02C56C3-E1A5-4B24-841B-60AEB516087A}"/>
              </a:ext>
            </a:extLst>
          </p:cNvPr>
          <p:cNvSpPr>
            <a:spLocks xmlns:a="http://schemas.openxmlformats.org/drawingml/2006/main" noGrp="1"/>
          </p:cNvSpPr>
          <p:nvPr/>
        </p:nvSpPr>
        <p:spPr>
          <a:xfrm xmlns:a="http://schemas.openxmlformats.org/drawingml/2006/main">
            <a:off x="6309360" y="3584448"/>
            <a:ext cx="5394960" cy="868680"/>
          </a:xfrm>
          <a:prstGeom xmlns:a="http://schemas.openxmlformats.org/drawingml/2006/main" prst="roundRect">
            <a:avLst>
              <a:gd name="adj" fmla="val 8421"/>
            </a:avLst>
          </a:prstGeom>
          <a:solidFill xmlns:a="http://schemas.openxmlformats.org/drawingml/2006/main">
            <a:srgbClr val="F4F6FA"/>
          </a:solidFill>
          <a:ln xmlns:a="http://schemas.openxmlformats.org/drawingml/2006/main" w="12700">
            <a:solidFill>
              <a:srgbClr val="E2E7F0"/>
            </a:solidFill>
            <a:prstDash val="solid"/>
          </a:ln>
        </p:spPr>
      </p:sp>
      <p:sp>
        <p:nvSpPr>
          <p:cNvPr id="35" name="Shape 33">
            <a:extLst xmlns:a="http://schemas.openxmlformats.org/drawingml/2006/main">
              <a:ext uri="{FF2B5EF4-FFF2-40B4-BE49-F238E27FC236}">
                <a16:creationId xmlns:a16="http://schemas.microsoft.com/office/drawing/2014/main" id="{21E64374-089C-42DE-B89B-397E7608FA33}"/>
              </a:ext>
            </a:extLst>
          </p:cNvPr>
          <p:cNvSpPr>
            <a:spLocks xmlns:a="http://schemas.openxmlformats.org/drawingml/2006/main" noGrp="1"/>
          </p:cNvSpPr>
          <p:nvPr/>
        </p:nvSpPr>
        <p:spPr>
          <a:xfrm xmlns:a="http://schemas.openxmlformats.org/drawingml/2006/main">
            <a:off x="6510528" y="3785616"/>
            <a:ext cx="475488" cy="475488"/>
          </a:xfrm>
          <a:prstGeom xmlns:a="http://schemas.openxmlformats.org/drawingml/2006/main" prst="ellipse">
            <a:avLst/>
          </a:prstGeom>
          <a:solidFill xmlns:a="http://schemas.openxmlformats.org/drawingml/2006/main">
            <a:srgbClr val="5A6478"/>
          </a:solidFill>
          <a:ln xmlns:a="http://schemas.openxmlformats.org/drawingml/2006/main" w="12700">
            <a:solidFill>
              <a:srgbClr val="5A6478"/>
            </a:solidFill>
            <a:prstDash val="solid"/>
          </a:ln>
        </p:spPr>
      </p:sp>
      <p:sp>
        <p:nvSpPr>
          <p:cNvPr id="36" name="Text 34">
            <a:extLst xmlns:a="http://schemas.openxmlformats.org/drawingml/2006/main">
              <a:ext uri="{FF2B5EF4-FFF2-40B4-BE49-F238E27FC236}">
                <a16:creationId xmlns:a16="http://schemas.microsoft.com/office/drawing/2014/main" id="{37D7EF4B-2694-40DE-AD8B-CFB48EE43A4F}"/>
              </a:ext>
            </a:extLst>
          </p:cNvPr>
          <p:cNvSpPr>
            <a:spLocks xmlns:a="http://schemas.openxmlformats.org/drawingml/2006/main" noGrp="1"/>
          </p:cNvSpPr>
          <p:nvPr/>
        </p:nvSpPr>
        <p:spPr>
          <a:xfrm xmlns:a="http://schemas.openxmlformats.org/drawingml/2006/main">
            <a:off x="6510528" y="3785616"/>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6</a:t>
            </a:r>
          </a:p>
        </p:txBody>
      </p:sp>
      <p:sp>
        <p:nvSpPr>
          <p:cNvPr id="37" name="Text 35">
            <a:extLst xmlns:a="http://schemas.openxmlformats.org/drawingml/2006/main">
              <a:ext uri="{FF2B5EF4-FFF2-40B4-BE49-F238E27FC236}">
                <a16:creationId xmlns:a16="http://schemas.microsoft.com/office/drawing/2014/main" id="{77273B65-E14F-43F7-8FF8-C1125CA069B0}"/>
              </a:ext>
            </a:extLst>
          </p:cNvPr>
          <p:cNvSpPr>
            <a:spLocks xmlns:a="http://schemas.openxmlformats.org/drawingml/2006/main" noGrp="1"/>
          </p:cNvSpPr>
          <p:nvPr/>
        </p:nvSpPr>
        <p:spPr>
          <a:xfrm xmlns:a="http://schemas.openxmlformats.org/drawingml/2006/main">
            <a:off x="7178040" y="3712464"/>
            <a:ext cx="329184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21295C"/>
                </a:solidFill>
                <a:latin typeface="Calibri"/>
                <a:ea typeface="Calibri"/>
                <a:cs typeface="Calibri"/>
              </a:rPr>
              <a:t>Fully decommissioned</a:t>
            </a:r>
          </a:p>
        </p:txBody>
      </p:sp>
      <p:sp>
        <p:nvSpPr>
          <p:cNvPr id="38" name="Text 36">
            <a:extLst xmlns:a="http://schemas.openxmlformats.org/drawingml/2006/main">
              <a:ext uri="{FF2B5EF4-FFF2-40B4-BE49-F238E27FC236}">
                <a16:creationId xmlns:a16="http://schemas.microsoft.com/office/drawing/2014/main" id="{70493599-79AC-43B2-BF73-998532B1629B}"/>
              </a:ext>
            </a:extLst>
          </p:cNvPr>
          <p:cNvSpPr>
            <a:spLocks xmlns:a="http://schemas.openxmlformats.org/drawingml/2006/main" noGrp="1"/>
          </p:cNvSpPr>
          <p:nvPr/>
        </p:nvSpPr>
        <p:spPr>
          <a:xfrm xmlns:a="http://schemas.openxmlformats.org/drawingml/2006/main">
            <a:off x="7178040" y="4005072"/>
            <a:ext cx="3291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478"/>
                </a:solidFill>
                <a:latin typeface="Calibri"/>
                <a:ea typeface="Calibri"/>
                <a:cs typeface="Calibri"/>
              </a:rPr>
              <a:t>by 30 Aug 23:59</a:t>
            </a:r>
          </a:p>
        </p:txBody>
      </p:sp>
      <p:sp>
        <p:nvSpPr>
          <p:cNvPr id="39" name="Text 37">
            <a:extLst xmlns:a="http://schemas.openxmlformats.org/drawingml/2006/main">
              <a:ext uri="{FF2B5EF4-FFF2-40B4-BE49-F238E27FC236}">
                <a16:creationId xmlns:a16="http://schemas.microsoft.com/office/drawing/2014/main" id="{412EB268-8464-40CF-82A8-5AFD9AA38CFC}"/>
              </a:ext>
            </a:extLst>
          </p:cNvPr>
          <p:cNvSpPr>
            <a:spLocks xmlns:a="http://schemas.openxmlformats.org/drawingml/2006/main" noGrp="1"/>
          </p:cNvSpPr>
          <p:nvPr/>
        </p:nvSpPr>
        <p:spPr>
          <a:xfrm xmlns:a="http://schemas.openxmlformats.org/drawingml/2006/main">
            <a:off x="10515600" y="3858768"/>
            <a:ext cx="9601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5A6478"/>
                </a:solidFill>
                <a:latin typeface="Calibri"/>
                <a:ea typeface="Calibri"/>
                <a:cs typeface="Calibri"/>
              </a:rPr>
              <a:t>NEXT</a:t>
            </a:r>
          </a:p>
        </p:txBody>
      </p:sp>
      <p:sp>
        <p:nvSpPr>
          <p:cNvPr id="40" name="Shape 38">
            <a:extLst xmlns:a="http://schemas.openxmlformats.org/drawingml/2006/main">
              <a:ext uri="{FF2B5EF4-FFF2-40B4-BE49-F238E27FC236}">
                <a16:creationId xmlns:a16="http://schemas.microsoft.com/office/drawing/2014/main" id="{AB7D496A-5FDA-4986-A6B7-BC16570E5E33}"/>
              </a:ext>
            </a:extLst>
          </p:cNvPr>
          <p:cNvSpPr>
            <a:spLocks xmlns:a="http://schemas.openxmlformats.org/drawingml/2006/main" noGrp="1"/>
          </p:cNvSpPr>
          <p:nvPr/>
        </p:nvSpPr>
        <p:spPr>
          <a:xfrm xmlns:a="http://schemas.openxmlformats.org/drawingml/2006/main">
            <a:off x="640080" y="4754880"/>
            <a:ext cx="11064240" cy="914400"/>
          </a:xfrm>
          <a:prstGeom xmlns:a="http://schemas.openxmlformats.org/drawingml/2006/main" prst="roundRect">
            <a:avLst>
              <a:gd name="adj" fmla="val 8000"/>
            </a:avLst>
          </a:prstGeom>
          <a:solidFill xmlns:a="http://schemas.openxmlformats.org/drawingml/2006/main">
            <a:srgbClr val="21295C"/>
          </a:solidFill>
          <a:ln xmlns:a="http://schemas.openxmlformats.org/drawingml/2006/main" w="12700">
            <a:solidFill>
              <a:srgbClr val="E2E7F0"/>
            </a:solidFill>
            <a:prstDash val="solid"/>
          </a:ln>
        </p:spPr>
      </p:sp>
      <p:sp>
        <p:nvSpPr>
          <p:cNvPr id="41" name="Text 39">
            <a:extLst xmlns:a="http://schemas.openxmlformats.org/drawingml/2006/main">
              <a:ext uri="{FF2B5EF4-FFF2-40B4-BE49-F238E27FC236}">
                <a16:creationId xmlns:a16="http://schemas.microsoft.com/office/drawing/2014/main" id="{B784D892-AA4F-450D-B31A-22B73C685451}"/>
              </a:ext>
            </a:extLst>
          </p:cNvPr>
          <p:cNvSpPr>
            <a:spLocks xmlns:a="http://schemas.openxmlformats.org/drawingml/2006/main" noGrp="1"/>
          </p:cNvSpPr>
          <p:nvPr/>
        </p:nvSpPr>
        <p:spPr>
          <a:xfrm xmlns:a="http://schemas.openxmlformats.org/drawingml/2006/main">
            <a:off x="914400" y="4919472"/>
            <a:ext cx="1051560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FFFFFF"/>
                </a:solidFill>
                <a:latin typeface="Calibri"/>
                <a:ea typeface="Calibri"/>
                <a:cs typeface="Calibri"/>
              </a:rPr>
              <a:t>Four of six milestones achieved, and we hit them roughly two weeks ahead of the planned dates.</a:t>
            </a:r>
          </a:p>
        </p:txBody>
      </p:sp>
      <p:sp>
        <p:nvSpPr>
          <p:cNvPr id="42" name="Text 40">
            <a:extLst xmlns:a="http://schemas.openxmlformats.org/drawingml/2006/main">
              <a:ext uri="{FF2B5EF4-FFF2-40B4-BE49-F238E27FC236}">
                <a16:creationId xmlns:a16="http://schemas.microsoft.com/office/drawing/2014/main" id="{B68935E4-56BD-4A03-8A7A-D72ACE4A323C}"/>
              </a:ext>
            </a:extLst>
          </p:cNvPr>
          <p:cNvSpPr>
            <a:spLocks xmlns:a="http://schemas.openxmlformats.org/drawingml/2006/main" noGrp="1"/>
          </p:cNvSpPr>
          <p:nvPr/>
        </p:nvSpPr>
        <p:spPr>
          <a:xfrm xmlns:a="http://schemas.openxmlformats.org/drawingml/2006/main">
            <a:off x="914400" y="5230368"/>
            <a:ext cx="1051560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a:solidFill>
                  <a:srgbClr val="CADCFC"/>
                </a:solidFill>
                <a:latin typeface="Calibri"/>
                <a:ea typeface="Calibri"/>
                <a:cs typeface="Calibri"/>
              </a:rPr>
              <a:t>The time we bought went into testing properly, capturing evidence while the system was live, and adding the monitoring layer.</a:t>
            </a:r>
          </a:p>
        </p:txBody>
      </p:sp>
    </p:spTree>
    <p:extLst>
      <p:ext uri="{BB962C8B-B14F-4D97-AF65-F5344CB8AC3E}">
        <p14:creationId xmlns:p14="http://schemas.microsoft.com/office/powerpoint/2010/main" val="1072902591"/>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7956C052-4EDB-48DB-9BDB-476FEED45010}"/>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SECTION 3, MY SLICE</a:t>
            </a:r>
          </a:p>
        </p:txBody>
      </p:sp>
      <p:sp>
        <p:nvSpPr>
          <p:cNvPr id="3" name="Text 1">
            <a:extLst xmlns:a="http://schemas.openxmlformats.org/drawingml/2006/main">
              <a:ext uri="{FF2B5EF4-FFF2-40B4-BE49-F238E27FC236}">
                <a16:creationId xmlns:a16="http://schemas.microsoft.com/office/drawing/2014/main" id="{B355204E-B0C7-4441-AA3D-F1B264F8D0AC}"/>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Security and monitoring posture</a:t>
            </a:r>
          </a:p>
        </p:txBody>
      </p:sp>
      <p:sp>
        <p:nvSpPr>
          <p:cNvPr id="4" name="Shape 2">
            <a:extLst xmlns:a="http://schemas.openxmlformats.org/drawingml/2006/main">
              <a:ext uri="{FF2B5EF4-FFF2-40B4-BE49-F238E27FC236}">
                <a16:creationId xmlns:a16="http://schemas.microsoft.com/office/drawing/2014/main" id="{F81B43AB-48F4-42FC-9716-884879019D4A}"/>
              </a:ext>
            </a:extLst>
          </p:cNvPr>
          <p:cNvSpPr>
            <a:spLocks xmlns:a="http://schemas.openxmlformats.org/drawingml/2006/main" noGrp="1"/>
          </p:cNvSpPr>
          <p:nvPr/>
        </p:nvSpPr>
        <p:spPr>
          <a:xfrm xmlns:a="http://schemas.openxmlformats.org/drawingml/2006/main">
            <a:off x="640080" y="1463040"/>
            <a:ext cx="10881360" cy="1097280"/>
          </a:xfrm>
          <a:prstGeom xmlns:a="http://schemas.openxmlformats.org/drawingml/2006/main" prst="roundRect">
            <a:avLst>
              <a:gd name="adj" fmla="val 6667"/>
            </a:avLst>
          </a:prstGeom>
          <a:solidFill xmlns:a="http://schemas.openxmlformats.org/drawingml/2006/main">
            <a:srgbClr val="F4F6FA"/>
          </a:solidFill>
          <a:ln xmlns:a="http://schemas.openxmlformats.org/drawingml/2006/main" w="12700">
            <a:solidFill>
              <a:srgbClr val="E2E7F0"/>
            </a:solidFill>
            <a:prstDash val="solid"/>
          </a:ln>
        </p:spPr>
      </p:sp>
      <p:sp>
        <p:nvSpPr>
          <p:cNvPr id="5" name="Shape 3">
            <a:extLst xmlns:a="http://schemas.openxmlformats.org/drawingml/2006/main">
              <a:ext uri="{FF2B5EF4-FFF2-40B4-BE49-F238E27FC236}">
                <a16:creationId xmlns:a16="http://schemas.microsoft.com/office/drawing/2014/main" id="{1BA17FE6-3FBF-4A56-9D29-F355BB4D12B7}"/>
              </a:ext>
            </a:extLst>
          </p:cNvPr>
          <p:cNvSpPr>
            <a:spLocks xmlns:a="http://schemas.openxmlformats.org/drawingml/2006/main" noGrp="1"/>
          </p:cNvSpPr>
          <p:nvPr/>
        </p:nvSpPr>
        <p:spPr>
          <a:xfrm xmlns:a="http://schemas.openxmlformats.org/drawingml/2006/main">
            <a:off x="868680" y="1773936"/>
            <a:ext cx="475488" cy="475488"/>
          </a:xfrm>
          <a:prstGeom xmlns:a="http://schemas.openxmlformats.org/drawingml/2006/main" prst="ellipse">
            <a:avLst/>
          </a:prstGeom>
          <a:solidFill xmlns:a="http://schemas.openxmlformats.org/drawingml/2006/main">
            <a:srgbClr val="065A82"/>
          </a:solidFill>
          <a:ln xmlns:a="http://schemas.openxmlformats.org/drawingml/2006/main" w="12700">
            <a:solidFill>
              <a:srgbClr val="065A82"/>
            </a:solidFill>
            <a:prstDash val="solid"/>
          </a:ln>
        </p:spPr>
      </p:sp>
      <p:sp>
        <p:nvSpPr>
          <p:cNvPr id="6" name="Text 4">
            <a:extLst xmlns:a="http://schemas.openxmlformats.org/drawingml/2006/main">
              <a:ext uri="{FF2B5EF4-FFF2-40B4-BE49-F238E27FC236}">
                <a16:creationId xmlns:a16="http://schemas.microsoft.com/office/drawing/2014/main" id="{AC15409A-12F6-4DE2-AFD4-D6BEA9ADA3D5}"/>
              </a:ext>
            </a:extLst>
          </p:cNvPr>
          <p:cNvSpPr>
            <a:spLocks xmlns:a="http://schemas.openxmlformats.org/drawingml/2006/main" noGrp="1"/>
          </p:cNvSpPr>
          <p:nvPr/>
        </p:nvSpPr>
        <p:spPr>
          <a:xfrm xmlns:a="http://schemas.openxmlformats.org/drawingml/2006/main">
            <a:off x="868680" y="1773936"/>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1</a:t>
            </a:r>
          </a:p>
        </p:txBody>
      </p:sp>
      <p:sp>
        <p:nvSpPr>
          <p:cNvPr id="7" name="Text 5">
            <a:extLst xmlns:a="http://schemas.openxmlformats.org/drawingml/2006/main">
              <a:ext uri="{FF2B5EF4-FFF2-40B4-BE49-F238E27FC236}">
                <a16:creationId xmlns:a16="http://schemas.microsoft.com/office/drawing/2014/main" id="{0A6D5272-145A-4867-BD2A-E3B3D3FBDA1E}"/>
              </a:ext>
            </a:extLst>
          </p:cNvPr>
          <p:cNvSpPr>
            <a:spLocks xmlns:a="http://schemas.openxmlformats.org/drawingml/2006/main" noGrp="1"/>
          </p:cNvSpPr>
          <p:nvPr/>
        </p:nvSpPr>
        <p:spPr>
          <a:xfrm xmlns:a="http://schemas.openxmlformats.org/drawingml/2006/main">
            <a:off x="1572768" y="1609344"/>
            <a:ext cx="960120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21295C"/>
                </a:solidFill>
                <a:latin typeface="Calibri"/>
                <a:ea typeface="Calibri"/>
                <a:cs typeface="Calibri"/>
              </a:rPr>
              <a:t>Scoped, not open</a:t>
            </a:r>
          </a:p>
        </p:txBody>
      </p:sp>
      <p:sp>
        <p:nvSpPr>
          <p:cNvPr id="8" name="Text 6">
            <a:extLst xmlns:a="http://schemas.openxmlformats.org/drawingml/2006/main">
              <a:ext uri="{FF2B5EF4-FFF2-40B4-BE49-F238E27FC236}">
                <a16:creationId xmlns:a16="http://schemas.microsoft.com/office/drawing/2014/main" id="{1AD91425-3611-46FA-815F-5795A885BD2E}"/>
              </a:ext>
            </a:extLst>
          </p:cNvPr>
          <p:cNvSpPr>
            <a:spLocks xmlns:a="http://schemas.openxmlformats.org/drawingml/2006/main" noGrp="1"/>
          </p:cNvSpPr>
          <p:nvPr/>
        </p:nvSpPr>
        <p:spPr>
          <a:xfrm xmlns:a="http://schemas.openxmlformats.org/drawingml/2006/main">
            <a:off x="1572768" y="1920240"/>
            <a:ext cx="9601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150">
                <a:solidFill>
                  <a:srgbClr val="5A6478"/>
                </a:solidFill>
                <a:latin typeface="Calibri"/>
                <a:ea typeface="Calibri"/>
                <a:cs typeface="Calibri"/>
              </a:rPr>
              <a:t>The AWS web server accepts ICMP and HTTP only from 10.0.0.0/16 and 10.2.0.0/16, the two networks that should ever reach it. Not 0.0.0.0/0.</a:t>
            </a:r>
          </a:p>
        </p:txBody>
      </p:sp>
      <p:sp>
        <p:nvSpPr>
          <p:cNvPr id="9" name="Shape 7">
            <a:extLst xmlns:a="http://schemas.openxmlformats.org/drawingml/2006/main">
              <a:ext uri="{FF2B5EF4-FFF2-40B4-BE49-F238E27FC236}">
                <a16:creationId xmlns:a16="http://schemas.microsoft.com/office/drawing/2014/main" id="{E9FC5F29-7A8E-4217-A1AC-0AAD8B43D0CA}"/>
              </a:ext>
            </a:extLst>
          </p:cNvPr>
          <p:cNvSpPr>
            <a:spLocks xmlns:a="http://schemas.openxmlformats.org/drawingml/2006/main" noGrp="1"/>
          </p:cNvSpPr>
          <p:nvPr/>
        </p:nvSpPr>
        <p:spPr>
          <a:xfrm xmlns:a="http://schemas.openxmlformats.org/drawingml/2006/main">
            <a:off x="640080" y="2651760"/>
            <a:ext cx="10881360" cy="1097280"/>
          </a:xfrm>
          <a:prstGeom xmlns:a="http://schemas.openxmlformats.org/drawingml/2006/main" prst="roundRect">
            <a:avLst>
              <a:gd name="adj" fmla="val 6667"/>
            </a:avLst>
          </a:prstGeom>
          <a:solidFill xmlns:a="http://schemas.openxmlformats.org/drawingml/2006/main">
            <a:srgbClr val="F4F6FA"/>
          </a:solidFill>
          <a:ln xmlns:a="http://schemas.openxmlformats.org/drawingml/2006/main" w="12700">
            <a:solidFill>
              <a:srgbClr val="E2E7F0"/>
            </a:solidFill>
            <a:prstDash val="solid"/>
          </a:ln>
        </p:spPr>
      </p:sp>
      <p:sp>
        <p:nvSpPr>
          <p:cNvPr id="10" name="Shape 8">
            <a:extLst xmlns:a="http://schemas.openxmlformats.org/drawingml/2006/main">
              <a:ext uri="{FF2B5EF4-FFF2-40B4-BE49-F238E27FC236}">
                <a16:creationId xmlns:a16="http://schemas.microsoft.com/office/drawing/2014/main" id="{B17918C3-EEC4-45F3-A663-21A72615FF84}"/>
              </a:ext>
            </a:extLst>
          </p:cNvPr>
          <p:cNvSpPr>
            <a:spLocks xmlns:a="http://schemas.openxmlformats.org/drawingml/2006/main" noGrp="1"/>
          </p:cNvSpPr>
          <p:nvPr/>
        </p:nvSpPr>
        <p:spPr>
          <a:xfrm xmlns:a="http://schemas.openxmlformats.org/drawingml/2006/main">
            <a:off x="868680" y="2962656"/>
            <a:ext cx="475488" cy="475488"/>
          </a:xfrm>
          <a:prstGeom xmlns:a="http://schemas.openxmlformats.org/drawingml/2006/main" prst="ellipse">
            <a:avLst/>
          </a:prstGeom>
          <a:solidFill xmlns:a="http://schemas.openxmlformats.org/drawingml/2006/main">
            <a:srgbClr val="065A82"/>
          </a:solidFill>
          <a:ln xmlns:a="http://schemas.openxmlformats.org/drawingml/2006/main" w="12700">
            <a:solidFill>
              <a:srgbClr val="065A82"/>
            </a:solidFill>
            <a:prstDash val="solid"/>
          </a:ln>
        </p:spPr>
      </p:sp>
      <p:sp>
        <p:nvSpPr>
          <p:cNvPr id="11" name="Text 9">
            <a:extLst xmlns:a="http://schemas.openxmlformats.org/drawingml/2006/main">
              <a:ext uri="{FF2B5EF4-FFF2-40B4-BE49-F238E27FC236}">
                <a16:creationId xmlns:a16="http://schemas.microsoft.com/office/drawing/2014/main" id="{039AC683-5DDE-49EF-AF0F-1F4902A3E76D}"/>
              </a:ext>
            </a:extLst>
          </p:cNvPr>
          <p:cNvSpPr>
            <a:spLocks xmlns:a="http://schemas.openxmlformats.org/drawingml/2006/main" noGrp="1"/>
          </p:cNvSpPr>
          <p:nvPr/>
        </p:nvSpPr>
        <p:spPr>
          <a:xfrm xmlns:a="http://schemas.openxmlformats.org/drawingml/2006/main">
            <a:off x="868680" y="2962656"/>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2</a:t>
            </a:r>
          </a:p>
        </p:txBody>
      </p:sp>
      <p:sp>
        <p:nvSpPr>
          <p:cNvPr id="12" name="Text 10">
            <a:extLst xmlns:a="http://schemas.openxmlformats.org/drawingml/2006/main">
              <a:ext uri="{FF2B5EF4-FFF2-40B4-BE49-F238E27FC236}">
                <a16:creationId xmlns:a16="http://schemas.microsoft.com/office/drawing/2014/main" id="{700CF9FA-973C-40FD-BC76-EEB2FEDABE3B}"/>
              </a:ext>
            </a:extLst>
          </p:cNvPr>
          <p:cNvSpPr>
            <a:spLocks xmlns:a="http://schemas.openxmlformats.org/drawingml/2006/main" noGrp="1"/>
          </p:cNvSpPr>
          <p:nvPr/>
        </p:nvSpPr>
        <p:spPr>
          <a:xfrm xmlns:a="http://schemas.openxmlformats.org/drawingml/2006/main">
            <a:off x="1572768" y="2798064"/>
            <a:ext cx="960120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21295C"/>
                </a:solidFill>
                <a:latin typeface="Calibri"/>
                <a:ea typeface="Calibri"/>
                <a:cs typeface="Calibri"/>
              </a:rPr>
              <a:t>Least privilege on the tunnel</a:t>
            </a:r>
          </a:p>
        </p:txBody>
      </p:sp>
      <p:sp>
        <p:nvSpPr>
          <p:cNvPr id="13" name="Text 11">
            <a:extLst xmlns:a="http://schemas.openxmlformats.org/drawingml/2006/main">
              <a:ext uri="{FF2B5EF4-FFF2-40B4-BE49-F238E27FC236}">
                <a16:creationId xmlns:a16="http://schemas.microsoft.com/office/drawing/2014/main" id="{2C2F3C03-366B-4064-BD32-9E122002B358}"/>
              </a:ext>
            </a:extLst>
          </p:cNvPr>
          <p:cNvSpPr>
            <a:spLocks xmlns:a="http://schemas.openxmlformats.org/drawingml/2006/main" noGrp="1"/>
          </p:cNvSpPr>
          <p:nvPr/>
        </p:nvSpPr>
        <p:spPr>
          <a:xfrm xmlns:a="http://schemas.openxmlformats.org/drawingml/2006/main">
            <a:off x="1572768" y="3108960"/>
            <a:ext cx="9601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150">
                <a:solidFill>
                  <a:srgbClr val="5A6478"/>
                </a:solidFill>
                <a:latin typeface="Calibri"/>
                <a:ea typeface="Calibri"/>
                <a:cs typeface="Calibri"/>
              </a:rPr>
              <a:t>IKE and NAT-T are the only inbound UDP ports on the gateway. Pre-shared keys are generated by the provider, never chosen by us and never committed to the repo.</a:t>
            </a:r>
          </a:p>
        </p:txBody>
      </p:sp>
      <p:sp>
        <p:nvSpPr>
          <p:cNvPr id="14" name="Shape 12">
            <a:extLst xmlns:a="http://schemas.openxmlformats.org/drawingml/2006/main">
              <a:ext uri="{FF2B5EF4-FFF2-40B4-BE49-F238E27FC236}">
                <a16:creationId xmlns:a16="http://schemas.microsoft.com/office/drawing/2014/main" id="{14050E4F-C818-4C10-89BB-2EB6F611A19B}"/>
              </a:ext>
            </a:extLst>
          </p:cNvPr>
          <p:cNvSpPr>
            <a:spLocks xmlns:a="http://schemas.openxmlformats.org/drawingml/2006/main" noGrp="1"/>
          </p:cNvSpPr>
          <p:nvPr/>
        </p:nvSpPr>
        <p:spPr>
          <a:xfrm xmlns:a="http://schemas.openxmlformats.org/drawingml/2006/main">
            <a:off x="640080" y="3840480"/>
            <a:ext cx="10881360" cy="1097280"/>
          </a:xfrm>
          <a:prstGeom xmlns:a="http://schemas.openxmlformats.org/drawingml/2006/main" prst="roundRect">
            <a:avLst>
              <a:gd name="adj" fmla="val 6667"/>
            </a:avLst>
          </a:prstGeom>
          <a:solidFill xmlns:a="http://schemas.openxmlformats.org/drawingml/2006/main">
            <a:srgbClr val="F4F6FA"/>
          </a:solidFill>
          <a:ln xmlns:a="http://schemas.openxmlformats.org/drawingml/2006/main" w="12700">
            <a:solidFill>
              <a:srgbClr val="E2E7F0"/>
            </a:solidFill>
            <a:prstDash val="solid"/>
          </a:ln>
        </p:spPr>
      </p:sp>
      <p:sp>
        <p:nvSpPr>
          <p:cNvPr id="15" name="Shape 13">
            <a:extLst xmlns:a="http://schemas.openxmlformats.org/drawingml/2006/main">
              <a:ext uri="{FF2B5EF4-FFF2-40B4-BE49-F238E27FC236}">
                <a16:creationId xmlns:a16="http://schemas.microsoft.com/office/drawing/2014/main" id="{555A630F-03CB-4294-8A09-7D882D230533}"/>
              </a:ext>
            </a:extLst>
          </p:cNvPr>
          <p:cNvSpPr>
            <a:spLocks xmlns:a="http://schemas.openxmlformats.org/drawingml/2006/main" noGrp="1"/>
          </p:cNvSpPr>
          <p:nvPr/>
        </p:nvSpPr>
        <p:spPr>
          <a:xfrm xmlns:a="http://schemas.openxmlformats.org/drawingml/2006/main">
            <a:off x="868680" y="4151376"/>
            <a:ext cx="475488" cy="475488"/>
          </a:xfrm>
          <a:prstGeom xmlns:a="http://schemas.openxmlformats.org/drawingml/2006/main" prst="ellipse">
            <a:avLst/>
          </a:prstGeom>
          <a:solidFill xmlns:a="http://schemas.openxmlformats.org/drawingml/2006/main">
            <a:srgbClr val="065A82"/>
          </a:solidFill>
          <a:ln xmlns:a="http://schemas.openxmlformats.org/drawingml/2006/main" w="12700">
            <a:solidFill>
              <a:srgbClr val="065A82"/>
            </a:solidFill>
            <a:prstDash val="solid"/>
          </a:ln>
        </p:spPr>
      </p:sp>
      <p:sp>
        <p:nvSpPr>
          <p:cNvPr id="16" name="Text 14">
            <a:extLst xmlns:a="http://schemas.openxmlformats.org/drawingml/2006/main">
              <a:ext uri="{FF2B5EF4-FFF2-40B4-BE49-F238E27FC236}">
                <a16:creationId xmlns:a16="http://schemas.microsoft.com/office/drawing/2014/main" id="{C5F50A60-ED7A-4B91-93C6-7DA975BB4874}"/>
              </a:ext>
            </a:extLst>
          </p:cNvPr>
          <p:cNvSpPr>
            <a:spLocks xmlns:a="http://schemas.openxmlformats.org/drawingml/2006/main" noGrp="1"/>
          </p:cNvSpPr>
          <p:nvPr/>
        </p:nvSpPr>
        <p:spPr>
          <a:xfrm xmlns:a="http://schemas.openxmlformats.org/drawingml/2006/main">
            <a:off x="868680" y="4151376"/>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3</a:t>
            </a:r>
          </a:p>
        </p:txBody>
      </p:sp>
      <p:sp>
        <p:nvSpPr>
          <p:cNvPr id="17" name="Text 15">
            <a:extLst xmlns:a="http://schemas.openxmlformats.org/drawingml/2006/main">
              <a:ext uri="{FF2B5EF4-FFF2-40B4-BE49-F238E27FC236}">
                <a16:creationId xmlns:a16="http://schemas.microsoft.com/office/drawing/2014/main" id="{844FF7CD-5D3F-4DE9-AFA7-65DAD31F5A61}"/>
              </a:ext>
            </a:extLst>
          </p:cNvPr>
          <p:cNvSpPr>
            <a:spLocks xmlns:a="http://schemas.openxmlformats.org/drawingml/2006/main" noGrp="1"/>
          </p:cNvSpPr>
          <p:nvPr/>
        </p:nvSpPr>
        <p:spPr>
          <a:xfrm xmlns:a="http://schemas.openxmlformats.org/drawingml/2006/main">
            <a:off x="1572768" y="3986784"/>
            <a:ext cx="960120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21295C"/>
                </a:solidFill>
                <a:latin typeface="Calibri"/>
                <a:ea typeface="Calibri"/>
                <a:cs typeface="Calibri"/>
              </a:rPr>
              <a:t>A platform rule I designed around</a:t>
            </a:r>
          </a:p>
        </p:txBody>
      </p:sp>
      <p:sp>
        <p:nvSpPr>
          <p:cNvPr id="18" name="Text 16">
            <a:extLst xmlns:a="http://schemas.openxmlformats.org/drawingml/2006/main">
              <a:ext uri="{FF2B5EF4-FFF2-40B4-BE49-F238E27FC236}">
                <a16:creationId xmlns:a16="http://schemas.microsoft.com/office/drawing/2014/main" id="{99D57584-E9DF-467D-8DF1-9B5A81BE3938}"/>
              </a:ext>
            </a:extLst>
          </p:cNvPr>
          <p:cNvSpPr>
            <a:spLocks xmlns:a="http://schemas.openxmlformats.org/drawingml/2006/main" noGrp="1"/>
          </p:cNvSpPr>
          <p:nvPr/>
        </p:nvSpPr>
        <p:spPr>
          <a:xfrm xmlns:a="http://schemas.openxmlformats.org/drawingml/2006/main">
            <a:off x="1572768" y="4297680"/>
            <a:ext cx="9601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150">
                <a:solidFill>
                  <a:srgbClr val="5A6478"/>
                </a:solidFill>
                <a:latin typeface="Calibri"/>
                <a:ea typeface="Calibri"/>
                <a:cs typeface="Calibri"/>
              </a:rPr>
              <a:t>Azure does not support attaching a network security group to the GatewaySubnet. Doing so can stop the gateway working. The NSG binds to the workload subnet only. Deliberate, not an omission.</a:t>
            </a:r>
          </a:p>
        </p:txBody>
      </p:sp>
      <p:sp>
        <p:nvSpPr>
          <p:cNvPr id="19" name="Shape 17">
            <a:extLst xmlns:a="http://schemas.openxmlformats.org/drawingml/2006/main">
              <a:ext uri="{FF2B5EF4-FFF2-40B4-BE49-F238E27FC236}">
                <a16:creationId xmlns:a16="http://schemas.microsoft.com/office/drawing/2014/main" id="{DBABAB68-49EC-42E3-848A-BD35FAA7DB0F}"/>
              </a:ext>
            </a:extLst>
          </p:cNvPr>
          <p:cNvSpPr>
            <a:spLocks xmlns:a="http://schemas.openxmlformats.org/drawingml/2006/main" noGrp="1"/>
          </p:cNvSpPr>
          <p:nvPr/>
        </p:nvSpPr>
        <p:spPr>
          <a:xfrm xmlns:a="http://schemas.openxmlformats.org/drawingml/2006/main">
            <a:off x="640080" y="5029200"/>
            <a:ext cx="10881360" cy="1097280"/>
          </a:xfrm>
          <a:prstGeom xmlns:a="http://schemas.openxmlformats.org/drawingml/2006/main" prst="roundRect">
            <a:avLst>
              <a:gd name="adj" fmla="val 6667"/>
            </a:avLst>
          </a:prstGeom>
          <a:solidFill xmlns:a="http://schemas.openxmlformats.org/drawingml/2006/main">
            <a:srgbClr val="EAF4EE"/>
          </a:solidFill>
          <a:ln xmlns:a="http://schemas.openxmlformats.org/drawingml/2006/main" w="12700">
            <a:solidFill>
              <a:srgbClr val="E2E7F0"/>
            </a:solidFill>
            <a:prstDash val="solid"/>
          </a:ln>
        </p:spPr>
      </p:sp>
      <p:sp>
        <p:nvSpPr>
          <p:cNvPr id="20" name="Shape 18">
            <a:extLst xmlns:a="http://schemas.openxmlformats.org/drawingml/2006/main">
              <a:ext uri="{FF2B5EF4-FFF2-40B4-BE49-F238E27FC236}">
                <a16:creationId xmlns:a16="http://schemas.microsoft.com/office/drawing/2014/main" id="{B1FA8E8D-44F9-45F5-B2A7-AFEF09B6CF47}"/>
              </a:ext>
            </a:extLst>
          </p:cNvPr>
          <p:cNvSpPr>
            <a:spLocks xmlns:a="http://schemas.openxmlformats.org/drawingml/2006/main" noGrp="1"/>
          </p:cNvSpPr>
          <p:nvPr/>
        </p:nvSpPr>
        <p:spPr>
          <a:xfrm xmlns:a="http://schemas.openxmlformats.org/drawingml/2006/main">
            <a:off x="868680" y="5340096"/>
            <a:ext cx="475488" cy="475488"/>
          </a:xfrm>
          <a:prstGeom xmlns:a="http://schemas.openxmlformats.org/drawingml/2006/main" prst="ellipse">
            <a:avLst/>
          </a:prstGeom>
          <a:solidFill xmlns:a="http://schemas.openxmlformats.org/drawingml/2006/main">
            <a:srgbClr val="1E7A46"/>
          </a:solidFill>
          <a:ln xmlns:a="http://schemas.openxmlformats.org/drawingml/2006/main" w="12700">
            <a:solidFill>
              <a:srgbClr val="1E7A46"/>
            </a:solidFill>
            <a:prstDash val="solid"/>
          </a:ln>
        </p:spPr>
      </p:sp>
      <p:sp>
        <p:nvSpPr>
          <p:cNvPr id="21" name="Text 19">
            <a:extLst xmlns:a="http://schemas.openxmlformats.org/drawingml/2006/main">
              <a:ext uri="{FF2B5EF4-FFF2-40B4-BE49-F238E27FC236}">
                <a16:creationId xmlns:a16="http://schemas.microsoft.com/office/drawing/2014/main" id="{4F168EA2-74DC-473D-B0B2-2AADED6E9C11}"/>
              </a:ext>
            </a:extLst>
          </p:cNvPr>
          <p:cNvSpPr>
            <a:spLocks xmlns:a="http://schemas.openxmlformats.org/drawingml/2006/main" noGrp="1"/>
          </p:cNvSpPr>
          <p:nvPr/>
        </p:nvSpPr>
        <p:spPr>
          <a:xfrm xmlns:a="http://schemas.openxmlformats.org/drawingml/2006/main">
            <a:off x="868680" y="5340096"/>
            <a:ext cx="475488"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4</a:t>
            </a:r>
          </a:p>
        </p:txBody>
      </p:sp>
      <p:sp>
        <p:nvSpPr>
          <p:cNvPr id="22" name="Text 20">
            <a:extLst xmlns:a="http://schemas.openxmlformats.org/drawingml/2006/main">
              <a:ext uri="{FF2B5EF4-FFF2-40B4-BE49-F238E27FC236}">
                <a16:creationId xmlns:a16="http://schemas.microsoft.com/office/drawing/2014/main" id="{C33DC6D5-C83B-40B8-BAE1-817696D6234A}"/>
              </a:ext>
            </a:extLst>
          </p:cNvPr>
          <p:cNvSpPr>
            <a:spLocks xmlns:a="http://schemas.openxmlformats.org/drawingml/2006/main" noGrp="1"/>
          </p:cNvSpPr>
          <p:nvPr/>
        </p:nvSpPr>
        <p:spPr>
          <a:xfrm xmlns:a="http://schemas.openxmlformats.org/drawingml/2006/main">
            <a:off x="1572768" y="5175504"/>
            <a:ext cx="960120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21295C"/>
                </a:solidFill>
                <a:latin typeface="Calibri"/>
                <a:ea typeface="Calibri"/>
                <a:cs typeface="Calibri"/>
              </a:rPr>
              <a:t>Detection, not just prevention</a:t>
            </a:r>
          </a:p>
        </p:txBody>
      </p:sp>
      <p:sp>
        <p:nvSpPr>
          <p:cNvPr id="23" name="Text 21">
            <a:extLst xmlns:a="http://schemas.openxmlformats.org/drawingml/2006/main">
              <a:ext uri="{FF2B5EF4-FFF2-40B4-BE49-F238E27FC236}">
                <a16:creationId xmlns:a16="http://schemas.microsoft.com/office/drawing/2014/main" id="{EA155BDC-427C-4112-B516-816C389B8923}"/>
              </a:ext>
            </a:extLst>
          </p:cNvPr>
          <p:cNvSpPr>
            <a:spLocks xmlns:a="http://schemas.openxmlformats.org/drawingml/2006/main" noGrp="1"/>
          </p:cNvSpPr>
          <p:nvPr/>
        </p:nvSpPr>
        <p:spPr>
          <a:xfrm xmlns:a="http://schemas.openxmlformats.org/drawingml/2006/main">
            <a:off x="1572768" y="5486400"/>
            <a:ext cx="9601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150">
                <a:solidFill>
                  <a:srgbClr val="5A6478"/>
                </a:solidFill>
                <a:latin typeface="Calibri"/>
                <a:ea typeface="Calibri"/>
                <a:cs typeface="Calibri"/>
              </a:rPr>
              <a:t>CloudTrail management events with log validation, VPC Flow Logs metadata from both VPCs, and metric-math VPN alarms feeding SNS.</a:t>
            </a:r>
          </a:p>
        </p:txBody>
      </p:sp>
      <p:sp>
        <p:nvSpPr>
          <p:cNvPr id="24" name="Shape 22">
            <a:extLst xmlns:a="http://schemas.openxmlformats.org/drawingml/2006/main">
              <a:ext uri="{FF2B5EF4-FFF2-40B4-BE49-F238E27FC236}">
                <a16:creationId xmlns:a16="http://schemas.microsoft.com/office/drawing/2014/main" id="{4788E439-2E51-4044-BE12-F0887AE830EF}"/>
              </a:ext>
            </a:extLst>
          </p:cNvPr>
          <p:cNvSpPr>
            <a:spLocks xmlns:a="http://schemas.openxmlformats.org/drawingml/2006/main" noGrp="1"/>
          </p:cNvSpPr>
          <p:nvPr/>
        </p:nvSpPr>
        <p:spPr>
          <a:xfrm xmlns:a="http://schemas.openxmlformats.org/drawingml/2006/main">
            <a:off x="640080" y="6263640"/>
            <a:ext cx="10881360" cy="457200"/>
          </a:xfrm>
          <a:prstGeom xmlns:a="http://schemas.openxmlformats.org/drawingml/2006/main" prst="roundRect">
            <a:avLst>
              <a:gd name="adj" fmla="val 16000"/>
            </a:avLst>
          </a:prstGeom>
          <a:solidFill xmlns:a="http://schemas.openxmlformats.org/drawingml/2006/main">
            <a:srgbClr val="FDF3E7"/>
          </a:solidFill>
          <a:ln xmlns:a="http://schemas.openxmlformats.org/drawingml/2006/main" w="12700">
            <a:solidFill>
              <a:srgbClr val="E2E7F0"/>
            </a:solidFill>
            <a:prstDash val="solid"/>
          </a:ln>
        </p:spPr>
      </p:sp>
      <p:sp>
        <p:nvSpPr>
          <p:cNvPr id="25" name="Text 23">
            <a:extLst xmlns:a="http://schemas.openxmlformats.org/drawingml/2006/main">
              <a:ext uri="{FF2B5EF4-FFF2-40B4-BE49-F238E27FC236}">
                <a16:creationId xmlns:a16="http://schemas.microsoft.com/office/drawing/2014/main" id="{95582FD5-0852-4B5F-8B80-4CD1E52A8247}"/>
              </a:ext>
            </a:extLst>
          </p:cNvPr>
          <p:cNvSpPr>
            <a:spLocks xmlns:a="http://schemas.openxmlformats.org/drawingml/2006/main" noGrp="1"/>
          </p:cNvSpPr>
          <p:nvPr/>
        </p:nvSpPr>
        <p:spPr>
          <a:xfrm xmlns:a="http://schemas.openxmlformats.org/drawingml/2006/main">
            <a:off x="914400" y="6336792"/>
            <a:ext cx="1033272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7A4A12"/>
                </a:solidFill>
                <a:latin typeface="Calibri"/>
                <a:ea typeface="Calibri"/>
                <a:cs typeface="Calibri"/>
              </a:rPr>
              <a:t>Known gap, stated up front and then closed: SSH was initially open to 0.0.0.0/0 on the lab hosts. Since the 25 Jul rebuild it is restricted to a single administrative /32, and the hub has no SSH ingress rule at all.</a:t>
            </a:r>
          </a:p>
        </p:txBody>
      </p:sp>
    </p:spTree>
    <p:extLst>
      <p:ext uri="{BB962C8B-B14F-4D97-AF65-F5344CB8AC3E}">
        <p14:creationId xmlns:p14="http://schemas.microsoft.com/office/powerpoint/2010/main" val="744492289"/>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9C021E3-F5F7-4367-9133-779582C8FCA5}"/>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SECTION 4, MY SLICE</a:t>
            </a:r>
          </a:p>
        </p:txBody>
      </p:sp>
      <p:sp>
        <p:nvSpPr>
          <p:cNvPr id="3" name="Text 1">
            <a:extLst xmlns:a="http://schemas.openxmlformats.org/drawingml/2006/main">
              <a:ext uri="{FF2B5EF4-FFF2-40B4-BE49-F238E27FC236}">
                <a16:creationId xmlns:a16="http://schemas.microsoft.com/office/drawing/2014/main" id="{B015CF4C-AF6F-4D2E-916B-EEDFE16717DD}"/>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Cost control was a delivery risk, not a finance one</a:t>
            </a:r>
          </a:p>
        </p:txBody>
      </p:sp>
      <p:sp>
        <p:nvSpPr>
          <p:cNvPr id="4" name="Text 2">
            <a:extLst xmlns:a="http://schemas.openxmlformats.org/drawingml/2006/main">
              <a:ext uri="{FF2B5EF4-FFF2-40B4-BE49-F238E27FC236}">
                <a16:creationId xmlns:a16="http://schemas.microsoft.com/office/drawing/2014/main" id="{2D3E64AA-ADFF-42D1-BF00-9C52965E6506}"/>
              </a:ext>
            </a:extLst>
          </p:cNvPr>
          <p:cNvSpPr>
            <a:spLocks xmlns:a="http://schemas.openxmlformats.org/drawingml/2006/main" noGrp="1"/>
          </p:cNvSpPr>
          <p:nvPr/>
        </p:nvSpPr>
        <p:spPr>
          <a:xfrm xmlns:a="http://schemas.openxmlformats.org/drawingml/2006/main">
            <a:off x="640080" y="1463040"/>
            <a:ext cx="10881360" cy="5029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a:solidFill>
                  <a:srgbClr val="5A6478"/>
                </a:solidFill>
                <a:latin typeface="Calibri"/>
                <a:ea typeface="Calibri"/>
                <a:cs typeface="Calibri"/>
              </a:rPr>
              <a:t>The brief penalises AWS resources left running after the deadline. I used cost monitoring to detect forgotten resources, not just spending.</a:t>
            </a:r>
          </a:p>
        </p:txBody>
      </p:sp>
      <p:sp>
        <p:nvSpPr>
          <p:cNvPr id="5" name="Shape 3">
            <a:extLst xmlns:a="http://schemas.openxmlformats.org/drawingml/2006/main">
              <a:ext uri="{FF2B5EF4-FFF2-40B4-BE49-F238E27FC236}">
                <a16:creationId xmlns:a16="http://schemas.microsoft.com/office/drawing/2014/main" id="{8867B7CA-3188-4D4F-BCBD-A9BCC8721CCF}"/>
              </a:ext>
            </a:extLst>
          </p:cNvPr>
          <p:cNvSpPr>
            <a:spLocks xmlns:a="http://schemas.openxmlformats.org/drawingml/2006/main" noGrp="1"/>
          </p:cNvSpPr>
          <p:nvPr/>
        </p:nvSpPr>
        <p:spPr>
          <a:xfrm xmlns:a="http://schemas.openxmlformats.org/drawingml/2006/main">
            <a:off x="640080" y="2148840"/>
            <a:ext cx="5212080" cy="1371600"/>
          </a:xfrm>
          <a:prstGeom xmlns:a="http://schemas.openxmlformats.org/drawingml/2006/main" prst="roundRect">
            <a:avLst>
              <a:gd name="adj" fmla="val 5333"/>
            </a:avLst>
          </a:prstGeom>
          <a:solidFill xmlns:a="http://schemas.openxmlformats.org/drawingml/2006/main">
            <a:srgbClr val="FDF3E7"/>
          </a:solidFill>
          <a:ln xmlns:a="http://schemas.openxmlformats.org/drawingml/2006/main" w="12700">
            <a:solidFill>
              <a:srgbClr val="E2E7F0"/>
            </a:solidFill>
            <a:prstDash val="solid"/>
          </a:ln>
        </p:spPr>
      </p:sp>
      <p:sp>
        <p:nvSpPr>
          <p:cNvPr id="6" name="Text 4">
            <a:extLst xmlns:a="http://schemas.openxmlformats.org/drawingml/2006/main">
              <a:ext uri="{FF2B5EF4-FFF2-40B4-BE49-F238E27FC236}">
                <a16:creationId xmlns:a16="http://schemas.microsoft.com/office/drawing/2014/main" id="{01C74C2C-DCA1-41C1-A963-E8EF7F0712FC}"/>
              </a:ext>
            </a:extLst>
          </p:cNvPr>
          <p:cNvSpPr>
            <a:spLocks xmlns:a="http://schemas.openxmlformats.org/drawingml/2006/main" noGrp="1"/>
          </p:cNvSpPr>
          <p:nvPr/>
        </p:nvSpPr>
        <p:spPr>
          <a:xfrm xmlns:a="http://schemas.openxmlformats.org/drawingml/2006/main">
            <a:off x="868680" y="2286000"/>
            <a:ext cx="47548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8A4B10"/>
                </a:solidFill>
                <a:latin typeface="Calibri"/>
                <a:ea typeface="Calibri"/>
                <a:cs typeface="Calibri"/>
              </a:rPr>
              <a:t>What was already there</a:t>
            </a:r>
          </a:p>
        </p:txBody>
      </p:sp>
      <p:sp>
        <p:nvSpPr>
          <p:cNvPr id="7" name="Text 5">
            <a:extLst xmlns:a="http://schemas.openxmlformats.org/drawingml/2006/main">
              <a:ext uri="{FF2B5EF4-FFF2-40B4-BE49-F238E27FC236}">
                <a16:creationId xmlns:a16="http://schemas.microsoft.com/office/drawing/2014/main" id="{0CA26F06-9050-46A7-B9FD-0DF530E415B9}"/>
              </a:ext>
            </a:extLst>
          </p:cNvPr>
          <p:cNvSpPr>
            <a:spLocks xmlns:a="http://schemas.openxmlformats.org/drawingml/2006/main" noGrp="1"/>
          </p:cNvSpPr>
          <p:nvPr/>
        </p:nvSpPr>
        <p:spPr>
          <a:xfrm xmlns:a="http://schemas.openxmlformats.org/drawingml/2006/main">
            <a:off x="868680" y="2560320"/>
            <a:ext cx="47548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21295C"/>
                </a:solidFill>
                <a:latin typeface="Calibri"/>
                <a:ea typeface="Calibri"/>
                <a:cs typeface="Calibri"/>
              </a:rPr>
              <a:t>A $296.90 account budget</a:t>
            </a:r>
          </a:p>
        </p:txBody>
      </p:sp>
      <p:sp>
        <p:nvSpPr>
          <p:cNvPr id="8" name="Text 6">
            <a:extLst xmlns:a="http://schemas.openxmlformats.org/drawingml/2006/main">
              <a:ext uri="{FF2B5EF4-FFF2-40B4-BE49-F238E27FC236}">
                <a16:creationId xmlns:a16="http://schemas.microsoft.com/office/drawing/2014/main" id="{2682F435-6EF6-4A2B-BB5E-84C524350085}"/>
              </a:ext>
            </a:extLst>
          </p:cNvPr>
          <p:cNvSpPr>
            <a:spLocks xmlns:a="http://schemas.openxmlformats.org/drawingml/2006/main" noGrp="1"/>
          </p:cNvSpPr>
          <p:nvPr/>
        </p:nvSpPr>
        <p:spPr>
          <a:xfrm xmlns:a="http://schemas.openxmlformats.org/drawingml/2006/main">
            <a:off x="868680" y="2907792"/>
            <a:ext cx="4754880"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478"/>
                </a:solidFill>
                <a:latin typeface="Calibri"/>
                <a:ea typeface="Calibri"/>
                <a:cs typeface="Calibri"/>
              </a:rPr>
              <a:t>Useless as a tripwire. At a measured $11.50/day it would take months to trip, long past the deadline that actually costs marks.</a:t>
            </a:r>
          </a:p>
        </p:txBody>
      </p:sp>
      <p:sp>
        <p:nvSpPr>
          <p:cNvPr id="9" name="Shape 7">
            <a:extLst xmlns:a="http://schemas.openxmlformats.org/drawingml/2006/main">
              <a:ext uri="{FF2B5EF4-FFF2-40B4-BE49-F238E27FC236}">
                <a16:creationId xmlns:a16="http://schemas.microsoft.com/office/drawing/2014/main" id="{DC6B97BF-5A81-4166-B6ED-CA5EB6378133}"/>
              </a:ext>
            </a:extLst>
          </p:cNvPr>
          <p:cNvSpPr>
            <a:spLocks xmlns:a="http://schemas.openxmlformats.org/drawingml/2006/main" noGrp="1"/>
          </p:cNvSpPr>
          <p:nvPr/>
        </p:nvSpPr>
        <p:spPr>
          <a:xfrm xmlns:a="http://schemas.openxmlformats.org/drawingml/2006/main">
            <a:off x="6263640" y="2148840"/>
            <a:ext cx="5257800" cy="1371600"/>
          </a:xfrm>
          <a:prstGeom xmlns:a="http://schemas.openxmlformats.org/drawingml/2006/main" prst="roundRect">
            <a:avLst>
              <a:gd name="adj" fmla="val 5333"/>
            </a:avLst>
          </a:prstGeom>
          <a:solidFill xmlns:a="http://schemas.openxmlformats.org/drawingml/2006/main">
            <a:srgbClr val="EAF4EE"/>
          </a:solidFill>
          <a:ln xmlns:a="http://schemas.openxmlformats.org/drawingml/2006/main" w="12700">
            <a:solidFill>
              <a:srgbClr val="E2E7F0"/>
            </a:solidFill>
            <a:prstDash val="solid"/>
          </a:ln>
        </p:spPr>
      </p:sp>
      <p:sp>
        <p:nvSpPr>
          <p:cNvPr id="10" name="Text 8">
            <a:extLst xmlns:a="http://schemas.openxmlformats.org/drawingml/2006/main">
              <a:ext uri="{FF2B5EF4-FFF2-40B4-BE49-F238E27FC236}">
                <a16:creationId xmlns:a16="http://schemas.microsoft.com/office/drawing/2014/main" id="{4C634252-5187-49F2-9821-93975B8FFAE7}"/>
              </a:ext>
            </a:extLst>
          </p:cNvPr>
          <p:cNvSpPr>
            <a:spLocks xmlns:a="http://schemas.openxmlformats.org/drawingml/2006/main" noGrp="1"/>
          </p:cNvSpPr>
          <p:nvPr/>
        </p:nvSpPr>
        <p:spPr>
          <a:xfrm xmlns:a="http://schemas.openxmlformats.org/drawingml/2006/main">
            <a:off x="6492240" y="2286000"/>
            <a:ext cx="484632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E7A46"/>
                </a:solidFill>
                <a:latin typeface="Calibri"/>
                <a:ea typeface="Calibri"/>
                <a:cs typeface="Calibri"/>
              </a:rPr>
              <a:t>What I added</a:t>
            </a:r>
          </a:p>
        </p:txBody>
      </p:sp>
      <p:sp>
        <p:nvSpPr>
          <p:cNvPr id="11" name="Text 9">
            <a:extLst xmlns:a="http://schemas.openxmlformats.org/drawingml/2006/main">
              <a:ext uri="{FF2B5EF4-FFF2-40B4-BE49-F238E27FC236}">
                <a16:creationId xmlns:a16="http://schemas.microsoft.com/office/drawing/2014/main" id="{2EB63147-9391-417C-BB7A-163576100879}"/>
              </a:ext>
            </a:extLst>
          </p:cNvPr>
          <p:cNvSpPr>
            <a:spLocks xmlns:a="http://schemas.openxmlformats.org/drawingml/2006/main" noGrp="1"/>
          </p:cNvSpPr>
          <p:nvPr/>
        </p:nvSpPr>
        <p:spPr>
          <a:xfrm xmlns:a="http://schemas.openxmlformats.org/drawingml/2006/main">
            <a:off x="6492240" y="2560320"/>
            <a:ext cx="48463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21295C"/>
                </a:solidFill>
                <a:latin typeface="Calibri"/>
                <a:ea typeface="Calibri"/>
                <a:cs typeface="Calibri"/>
              </a:rPr>
              <a:t>A $3/day tripwire</a:t>
            </a:r>
          </a:p>
        </p:txBody>
      </p:sp>
      <p:sp>
        <p:nvSpPr>
          <p:cNvPr id="12" name="Text 10">
            <a:extLst xmlns:a="http://schemas.openxmlformats.org/drawingml/2006/main">
              <a:ext uri="{FF2B5EF4-FFF2-40B4-BE49-F238E27FC236}">
                <a16:creationId xmlns:a16="http://schemas.microsoft.com/office/drawing/2014/main" id="{5B51B3A0-97E3-494A-BD1C-8C400A99C027}"/>
              </a:ext>
            </a:extLst>
          </p:cNvPr>
          <p:cNvSpPr>
            <a:spLocks xmlns:a="http://schemas.openxmlformats.org/drawingml/2006/main" noGrp="1"/>
          </p:cNvSpPr>
          <p:nvPr/>
        </p:nvSpPr>
        <p:spPr>
          <a:xfrm xmlns:a="http://schemas.openxmlformats.org/drawingml/2006/main">
            <a:off x="6492240" y="2907792"/>
            <a:ext cx="4846320"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478"/>
                </a:solidFill>
                <a:latin typeface="Calibri"/>
                <a:ea typeface="Calibri"/>
                <a:cs typeface="Calibri"/>
              </a:rPr>
              <a:t>Sized to the actual risk. If anything is still running the morning after a work session, I know within a day.</a:t>
            </a:r>
          </a:p>
        </p:txBody>
      </p:sp>
      <p:sp>
        <p:nvSpPr>
          <p:cNvPr id="13" name="Shape 11">
            <a:extLst xmlns:a="http://schemas.openxmlformats.org/drawingml/2006/main">
              <a:ext uri="{FF2B5EF4-FFF2-40B4-BE49-F238E27FC236}">
                <a16:creationId xmlns:a16="http://schemas.microsoft.com/office/drawing/2014/main" id="{51E75DE6-3849-4DDD-8097-7AD9C621F11B}"/>
              </a:ext>
            </a:extLst>
          </p:cNvPr>
          <p:cNvSpPr>
            <a:spLocks xmlns:a="http://schemas.openxmlformats.org/drawingml/2006/main" noGrp="1"/>
          </p:cNvSpPr>
          <p:nvPr/>
        </p:nvSpPr>
        <p:spPr>
          <a:xfrm xmlns:a="http://schemas.openxmlformats.org/drawingml/2006/main">
            <a:off x="640080" y="3749040"/>
            <a:ext cx="2606040" cy="1417320"/>
          </a:xfrm>
          <a:prstGeom xmlns:a="http://schemas.openxmlformats.org/drawingml/2006/main" prst="roundRect">
            <a:avLst>
              <a:gd name="adj" fmla="val 5161"/>
            </a:avLst>
          </a:prstGeom>
          <a:solidFill xmlns:a="http://schemas.openxmlformats.org/drawingml/2006/main">
            <a:srgbClr val="F4F6FA"/>
          </a:solidFill>
          <a:ln xmlns:a="http://schemas.openxmlformats.org/drawingml/2006/main" w="12700">
            <a:solidFill>
              <a:srgbClr val="E2E7F0"/>
            </a:solidFill>
            <a:prstDash val="solid"/>
          </a:ln>
        </p:spPr>
      </p:sp>
      <p:sp>
        <p:nvSpPr>
          <p:cNvPr id="14" name="Text 12">
            <a:extLst xmlns:a="http://schemas.openxmlformats.org/drawingml/2006/main">
              <a:ext uri="{FF2B5EF4-FFF2-40B4-BE49-F238E27FC236}">
                <a16:creationId xmlns:a16="http://schemas.microsoft.com/office/drawing/2014/main" id="{7965A812-FB16-4313-975B-2BD6C990DC48}"/>
              </a:ext>
            </a:extLst>
          </p:cNvPr>
          <p:cNvSpPr>
            <a:spLocks xmlns:a="http://schemas.openxmlformats.org/drawingml/2006/main" noGrp="1"/>
          </p:cNvSpPr>
          <p:nvPr/>
        </p:nvSpPr>
        <p:spPr>
          <a:xfrm xmlns:a="http://schemas.openxmlformats.org/drawingml/2006/main">
            <a:off x="777240" y="3877056"/>
            <a:ext cx="233172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400" b="1">
                <a:solidFill>
                  <a:srgbClr val="065A82"/>
                </a:solidFill>
                <a:latin typeface="Cambria"/>
                <a:ea typeface="Cambria"/>
                <a:cs typeface="Cambria"/>
              </a:rPr>
              <a:t>$40</a:t>
            </a:r>
          </a:p>
        </p:txBody>
      </p:sp>
      <p:sp>
        <p:nvSpPr>
          <p:cNvPr id="15" name="Text 13">
            <a:extLst xmlns:a="http://schemas.openxmlformats.org/drawingml/2006/main">
              <a:ext uri="{FF2B5EF4-FFF2-40B4-BE49-F238E27FC236}">
                <a16:creationId xmlns:a16="http://schemas.microsoft.com/office/drawing/2014/main" id="{24B6C716-C569-4C22-84F8-6E72C9156C73}"/>
              </a:ext>
            </a:extLst>
          </p:cNvPr>
          <p:cNvSpPr>
            <a:spLocks xmlns:a="http://schemas.openxmlformats.org/drawingml/2006/main" noGrp="1"/>
          </p:cNvSpPr>
          <p:nvPr/>
        </p:nvSpPr>
        <p:spPr>
          <a:xfrm xmlns:a="http://schemas.openxmlformats.org/drawingml/2006/main">
            <a:off x="777240" y="4334256"/>
            <a:ext cx="23317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b="1">
                <a:solidFill>
                  <a:srgbClr val="21295C"/>
                </a:solidFill>
                <a:latin typeface="Calibri"/>
                <a:ea typeface="Calibri"/>
                <a:cs typeface="Calibri"/>
              </a:rPr>
              <a:t>Monthly budget</a:t>
            </a:r>
          </a:p>
        </p:txBody>
      </p:sp>
      <p:sp>
        <p:nvSpPr>
          <p:cNvPr id="16" name="Text 14">
            <a:extLst xmlns:a="http://schemas.openxmlformats.org/drawingml/2006/main">
              <a:ext uri="{FF2B5EF4-FFF2-40B4-BE49-F238E27FC236}">
                <a16:creationId xmlns:a16="http://schemas.microsoft.com/office/drawing/2014/main" id="{19565ECF-2F8C-414A-BF7B-2A9B6EE84F22}"/>
              </a:ext>
            </a:extLst>
          </p:cNvPr>
          <p:cNvSpPr>
            <a:spLocks xmlns:a="http://schemas.openxmlformats.org/drawingml/2006/main" noGrp="1"/>
          </p:cNvSpPr>
          <p:nvPr/>
        </p:nvSpPr>
        <p:spPr>
          <a:xfrm xmlns:a="http://schemas.openxmlformats.org/drawingml/2006/main">
            <a:off x="777240" y="4590288"/>
            <a:ext cx="2331720" cy="5029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a:solidFill>
                  <a:srgbClr val="5A6478"/>
                </a:solidFill>
                <a:latin typeface="Calibri"/>
                <a:ea typeface="Calibri"/>
                <a:cs typeface="Calibri"/>
              </a:rPr>
              <a:t>alerts at 50 / 80 / 100% + forecast</a:t>
            </a:r>
          </a:p>
        </p:txBody>
      </p:sp>
      <p:sp>
        <p:nvSpPr>
          <p:cNvPr id="17" name="Shape 15">
            <a:extLst xmlns:a="http://schemas.openxmlformats.org/drawingml/2006/main">
              <a:ext uri="{FF2B5EF4-FFF2-40B4-BE49-F238E27FC236}">
                <a16:creationId xmlns:a16="http://schemas.microsoft.com/office/drawing/2014/main" id="{E3A9037C-DF38-483B-99A0-02F079BF8245}"/>
              </a:ext>
            </a:extLst>
          </p:cNvPr>
          <p:cNvSpPr>
            <a:spLocks xmlns:a="http://schemas.openxmlformats.org/drawingml/2006/main" noGrp="1"/>
          </p:cNvSpPr>
          <p:nvPr/>
        </p:nvSpPr>
        <p:spPr>
          <a:xfrm xmlns:a="http://schemas.openxmlformats.org/drawingml/2006/main">
            <a:off x="3401568" y="3749040"/>
            <a:ext cx="2606040" cy="1417320"/>
          </a:xfrm>
          <a:prstGeom xmlns:a="http://schemas.openxmlformats.org/drawingml/2006/main" prst="roundRect">
            <a:avLst>
              <a:gd name="adj" fmla="val 5161"/>
            </a:avLst>
          </a:prstGeom>
          <a:solidFill xmlns:a="http://schemas.openxmlformats.org/drawingml/2006/main">
            <a:srgbClr val="F4F6FA"/>
          </a:solidFill>
          <a:ln xmlns:a="http://schemas.openxmlformats.org/drawingml/2006/main" w="12700">
            <a:solidFill>
              <a:srgbClr val="E2E7F0"/>
            </a:solidFill>
            <a:prstDash val="solid"/>
          </a:ln>
        </p:spPr>
      </p:sp>
      <p:sp>
        <p:nvSpPr>
          <p:cNvPr id="18" name="Text 16">
            <a:extLst xmlns:a="http://schemas.openxmlformats.org/drawingml/2006/main">
              <a:ext uri="{FF2B5EF4-FFF2-40B4-BE49-F238E27FC236}">
                <a16:creationId xmlns:a16="http://schemas.microsoft.com/office/drawing/2014/main" id="{4F4EDCAD-EA83-486C-BB8D-F6B3FADB38FA}"/>
              </a:ext>
            </a:extLst>
          </p:cNvPr>
          <p:cNvSpPr>
            <a:spLocks xmlns:a="http://schemas.openxmlformats.org/drawingml/2006/main" noGrp="1"/>
          </p:cNvSpPr>
          <p:nvPr/>
        </p:nvSpPr>
        <p:spPr>
          <a:xfrm xmlns:a="http://schemas.openxmlformats.org/drawingml/2006/main">
            <a:off x="3538728" y="3877056"/>
            <a:ext cx="233172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400" b="1">
                <a:solidFill>
                  <a:srgbClr val="065A82"/>
                </a:solidFill>
                <a:latin typeface="Cambria"/>
                <a:ea typeface="Cambria"/>
                <a:cs typeface="Cambria"/>
              </a:rPr>
              <a:t>$3</a:t>
            </a:r>
          </a:p>
        </p:txBody>
      </p:sp>
      <p:sp>
        <p:nvSpPr>
          <p:cNvPr id="19" name="Text 17">
            <a:extLst xmlns:a="http://schemas.openxmlformats.org/drawingml/2006/main">
              <a:ext uri="{FF2B5EF4-FFF2-40B4-BE49-F238E27FC236}">
                <a16:creationId xmlns:a16="http://schemas.microsoft.com/office/drawing/2014/main" id="{070D2F38-CD9C-46E9-BC53-994E24F990BF}"/>
              </a:ext>
            </a:extLst>
          </p:cNvPr>
          <p:cNvSpPr>
            <a:spLocks xmlns:a="http://schemas.openxmlformats.org/drawingml/2006/main" noGrp="1"/>
          </p:cNvSpPr>
          <p:nvPr/>
        </p:nvSpPr>
        <p:spPr>
          <a:xfrm xmlns:a="http://schemas.openxmlformats.org/drawingml/2006/main">
            <a:off x="3538728" y="4334256"/>
            <a:ext cx="23317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b="1">
                <a:solidFill>
                  <a:srgbClr val="21295C"/>
                </a:solidFill>
                <a:latin typeface="Calibri"/>
                <a:ea typeface="Calibri"/>
                <a:cs typeface="Calibri"/>
              </a:rPr>
              <a:t>Daily tripwire</a:t>
            </a:r>
          </a:p>
        </p:txBody>
      </p:sp>
      <p:sp>
        <p:nvSpPr>
          <p:cNvPr id="20" name="Text 18">
            <a:extLst xmlns:a="http://schemas.openxmlformats.org/drawingml/2006/main">
              <a:ext uri="{FF2B5EF4-FFF2-40B4-BE49-F238E27FC236}">
                <a16:creationId xmlns:a16="http://schemas.microsoft.com/office/drawing/2014/main" id="{BB38CE6A-5440-4EEA-A575-EE6A3921AAFC}"/>
              </a:ext>
            </a:extLst>
          </p:cNvPr>
          <p:cNvSpPr>
            <a:spLocks xmlns:a="http://schemas.openxmlformats.org/drawingml/2006/main" noGrp="1"/>
          </p:cNvSpPr>
          <p:nvPr/>
        </p:nvSpPr>
        <p:spPr>
          <a:xfrm xmlns:a="http://schemas.openxmlformats.org/drawingml/2006/main">
            <a:off x="3538728" y="4590288"/>
            <a:ext cx="2331720" cy="5029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a:solidFill>
                  <a:srgbClr val="5A6478"/>
                </a:solidFill>
                <a:latin typeface="Calibri"/>
                <a:ea typeface="Calibri"/>
                <a:cs typeface="Calibri"/>
              </a:rPr>
              <a:t>catches "left running" within a day</a:t>
            </a:r>
          </a:p>
        </p:txBody>
      </p:sp>
      <p:sp>
        <p:nvSpPr>
          <p:cNvPr id="21" name="Shape 19">
            <a:extLst xmlns:a="http://schemas.openxmlformats.org/drawingml/2006/main">
              <a:ext uri="{FF2B5EF4-FFF2-40B4-BE49-F238E27FC236}">
                <a16:creationId xmlns:a16="http://schemas.microsoft.com/office/drawing/2014/main" id="{B3F44D94-BE92-40C1-853F-15B61D75ED28}"/>
              </a:ext>
            </a:extLst>
          </p:cNvPr>
          <p:cNvSpPr>
            <a:spLocks xmlns:a="http://schemas.openxmlformats.org/drawingml/2006/main" noGrp="1"/>
          </p:cNvSpPr>
          <p:nvPr/>
        </p:nvSpPr>
        <p:spPr>
          <a:xfrm xmlns:a="http://schemas.openxmlformats.org/drawingml/2006/main">
            <a:off x="6163056" y="3749040"/>
            <a:ext cx="2606040" cy="1417320"/>
          </a:xfrm>
          <a:prstGeom xmlns:a="http://schemas.openxmlformats.org/drawingml/2006/main" prst="roundRect">
            <a:avLst>
              <a:gd name="adj" fmla="val 5161"/>
            </a:avLst>
          </a:prstGeom>
          <a:solidFill xmlns:a="http://schemas.openxmlformats.org/drawingml/2006/main">
            <a:srgbClr val="F4F6FA"/>
          </a:solidFill>
          <a:ln xmlns:a="http://schemas.openxmlformats.org/drawingml/2006/main" w="12700">
            <a:solidFill>
              <a:srgbClr val="E2E7F0"/>
            </a:solidFill>
            <a:prstDash val="solid"/>
          </a:ln>
        </p:spPr>
      </p:sp>
      <p:sp>
        <p:nvSpPr>
          <p:cNvPr id="22" name="Text 20">
            <a:extLst xmlns:a="http://schemas.openxmlformats.org/drawingml/2006/main">
              <a:ext uri="{FF2B5EF4-FFF2-40B4-BE49-F238E27FC236}">
                <a16:creationId xmlns:a16="http://schemas.microsoft.com/office/drawing/2014/main" id="{D61BDAD5-2594-4102-97F8-B6F5886A1A2F}"/>
              </a:ext>
            </a:extLst>
          </p:cNvPr>
          <p:cNvSpPr>
            <a:spLocks xmlns:a="http://schemas.openxmlformats.org/drawingml/2006/main" noGrp="1"/>
          </p:cNvSpPr>
          <p:nvPr/>
        </p:nvSpPr>
        <p:spPr>
          <a:xfrm xmlns:a="http://schemas.openxmlformats.org/drawingml/2006/main">
            <a:off x="6300216" y="3877056"/>
            <a:ext cx="233172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400" b="1">
                <a:solidFill>
                  <a:srgbClr val="065A82"/>
                </a:solidFill>
                <a:latin typeface="Cambria"/>
                <a:ea typeface="Cambria"/>
                <a:cs typeface="Cambria"/>
              </a:rPr>
              <a:t>$25</a:t>
            </a:r>
          </a:p>
        </p:txBody>
      </p:sp>
      <p:sp>
        <p:nvSpPr>
          <p:cNvPr id="23" name="Text 21">
            <a:extLst xmlns:a="http://schemas.openxmlformats.org/drawingml/2006/main">
              <a:ext uri="{FF2B5EF4-FFF2-40B4-BE49-F238E27FC236}">
                <a16:creationId xmlns:a16="http://schemas.microsoft.com/office/drawing/2014/main" id="{48304933-0375-4CF4-A583-655BE66B78F8}"/>
              </a:ext>
            </a:extLst>
          </p:cNvPr>
          <p:cNvSpPr>
            <a:spLocks xmlns:a="http://schemas.openxmlformats.org/drawingml/2006/main" noGrp="1"/>
          </p:cNvSpPr>
          <p:nvPr/>
        </p:nvSpPr>
        <p:spPr>
          <a:xfrm xmlns:a="http://schemas.openxmlformats.org/drawingml/2006/main">
            <a:off x="6300216" y="4334256"/>
            <a:ext cx="23317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b="1">
                <a:solidFill>
                  <a:srgbClr val="21295C"/>
                </a:solidFill>
                <a:latin typeface="Calibri"/>
                <a:ea typeface="Calibri"/>
                <a:cs typeface="Calibri"/>
              </a:rPr>
              <a:t>Azure budget</a:t>
            </a:r>
          </a:p>
        </p:txBody>
      </p:sp>
      <p:sp>
        <p:nvSpPr>
          <p:cNvPr id="24" name="Text 22">
            <a:extLst xmlns:a="http://schemas.openxmlformats.org/drawingml/2006/main">
              <a:ext uri="{FF2B5EF4-FFF2-40B4-BE49-F238E27FC236}">
                <a16:creationId xmlns:a16="http://schemas.microsoft.com/office/drawing/2014/main" id="{79E20F65-B9DD-4386-B414-7ED33CC9DFE7}"/>
              </a:ext>
            </a:extLst>
          </p:cNvPr>
          <p:cNvSpPr>
            <a:spLocks xmlns:a="http://schemas.openxmlformats.org/drawingml/2006/main" noGrp="1"/>
          </p:cNvSpPr>
          <p:nvPr/>
        </p:nvSpPr>
        <p:spPr>
          <a:xfrm xmlns:a="http://schemas.openxmlformats.org/drawingml/2006/main">
            <a:off x="6300216" y="4590288"/>
            <a:ext cx="2331720" cy="5029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a:solidFill>
                  <a:srgbClr val="5A6478"/>
                </a:solidFill>
                <a:latin typeface="Calibri"/>
                <a:ea typeface="Calibri"/>
                <a:cs typeface="Calibri"/>
              </a:rPr>
              <a:t>added after finding Azure had none at all</a:t>
            </a:r>
          </a:p>
        </p:txBody>
      </p:sp>
      <p:sp>
        <p:nvSpPr>
          <p:cNvPr id="25" name="Shape 23">
            <a:extLst xmlns:a="http://schemas.openxmlformats.org/drawingml/2006/main">
              <a:ext uri="{FF2B5EF4-FFF2-40B4-BE49-F238E27FC236}">
                <a16:creationId xmlns:a16="http://schemas.microsoft.com/office/drawing/2014/main" id="{59753BAF-867F-411A-8BEB-9332D08FAD4B}"/>
              </a:ext>
            </a:extLst>
          </p:cNvPr>
          <p:cNvSpPr>
            <a:spLocks xmlns:a="http://schemas.openxmlformats.org/drawingml/2006/main" noGrp="1"/>
          </p:cNvSpPr>
          <p:nvPr/>
        </p:nvSpPr>
        <p:spPr>
          <a:xfrm xmlns:a="http://schemas.openxmlformats.org/drawingml/2006/main">
            <a:off x="8924544" y="3749040"/>
            <a:ext cx="2606040" cy="1417320"/>
          </a:xfrm>
          <a:prstGeom xmlns:a="http://schemas.openxmlformats.org/drawingml/2006/main" prst="roundRect">
            <a:avLst>
              <a:gd name="adj" fmla="val 5161"/>
            </a:avLst>
          </a:prstGeom>
          <a:solidFill xmlns:a="http://schemas.openxmlformats.org/drawingml/2006/main">
            <a:srgbClr val="F4F6FA"/>
          </a:solidFill>
          <a:ln xmlns:a="http://schemas.openxmlformats.org/drawingml/2006/main" w="12700">
            <a:solidFill>
              <a:srgbClr val="E2E7F0"/>
            </a:solidFill>
            <a:prstDash val="solid"/>
          </a:ln>
        </p:spPr>
      </p:sp>
      <p:sp>
        <p:nvSpPr>
          <p:cNvPr id="26" name="Text 24">
            <a:extLst xmlns:a="http://schemas.openxmlformats.org/drawingml/2006/main">
              <a:ext uri="{FF2B5EF4-FFF2-40B4-BE49-F238E27FC236}">
                <a16:creationId xmlns:a16="http://schemas.microsoft.com/office/drawing/2014/main" id="{2ABD39B3-8AA8-4975-BAC3-48FDA48F693E}"/>
              </a:ext>
            </a:extLst>
          </p:cNvPr>
          <p:cNvSpPr>
            <a:spLocks xmlns:a="http://schemas.openxmlformats.org/drawingml/2006/main" noGrp="1"/>
          </p:cNvSpPr>
          <p:nvPr/>
        </p:nvSpPr>
        <p:spPr>
          <a:xfrm xmlns:a="http://schemas.openxmlformats.org/drawingml/2006/main">
            <a:off x="9061704" y="3877056"/>
            <a:ext cx="233172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400" b="1">
                <a:solidFill>
                  <a:srgbClr val="065A82"/>
                </a:solidFill>
                <a:latin typeface="Cambria"/>
                <a:ea typeface="Cambria"/>
                <a:cs typeface="Cambria"/>
              </a:rPr>
              <a:t>09:00</a:t>
            </a:r>
          </a:p>
        </p:txBody>
      </p:sp>
      <p:sp>
        <p:nvSpPr>
          <p:cNvPr id="27" name="Text 25">
            <a:extLst xmlns:a="http://schemas.openxmlformats.org/drawingml/2006/main">
              <a:ext uri="{FF2B5EF4-FFF2-40B4-BE49-F238E27FC236}">
                <a16:creationId xmlns:a16="http://schemas.microsoft.com/office/drawing/2014/main" id="{DD3E2F4F-960C-442C-8EDB-704270781FA0}"/>
              </a:ext>
            </a:extLst>
          </p:cNvPr>
          <p:cNvSpPr>
            <a:spLocks xmlns:a="http://schemas.openxmlformats.org/drawingml/2006/main" noGrp="1"/>
          </p:cNvSpPr>
          <p:nvPr/>
        </p:nvSpPr>
        <p:spPr>
          <a:xfrm xmlns:a="http://schemas.openxmlformats.org/drawingml/2006/main">
            <a:off x="9061704" y="4334256"/>
            <a:ext cx="23317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b="1">
                <a:solidFill>
                  <a:srgbClr val="21295C"/>
                </a:solidFill>
                <a:latin typeface="Calibri"/>
                <a:ea typeface="Calibri"/>
                <a:cs typeface="Calibri"/>
              </a:rPr>
              <a:t>Daily resource check</a:t>
            </a:r>
          </a:p>
        </p:txBody>
      </p:sp>
      <p:sp>
        <p:nvSpPr>
          <p:cNvPr id="28" name="Text 26">
            <a:extLst xmlns:a="http://schemas.openxmlformats.org/drawingml/2006/main">
              <a:ext uri="{FF2B5EF4-FFF2-40B4-BE49-F238E27FC236}">
                <a16:creationId xmlns:a16="http://schemas.microsoft.com/office/drawing/2014/main" id="{D9D0093D-B2D2-4077-80F4-B89145B0D39D}"/>
              </a:ext>
            </a:extLst>
          </p:cNvPr>
          <p:cNvSpPr>
            <a:spLocks xmlns:a="http://schemas.openxmlformats.org/drawingml/2006/main" noGrp="1"/>
          </p:cNvSpPr>
          <p:nvPr/>
        </p:nvSpPr>
        <p:spPr>
          <a:xfrm xmlns:a="http://schemas.openxmlformats.org/drawingml/2006/main">
            <a:off x="9061704" y="4590288"/>
            <a:ext cx="2331720" cy="5029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a:solidFill>
                  <a:srgbClr val="5A6478"/>
                </a:solidFill>
                <a:latin typeface="Calibri"/>
                <a:ea typeface="Calibri"/>
                <a:cs typeface="Calibri"/>
              </a:rPr>
              <a:t>lists running EC2, VPNs, EIPs in both regions</a:t>
            </a:r>
          </a:p>
        </p:txBody>
      </p:sp>
      <p:sp>
        <p:nvSpPr>
          <p:cNvPr id="29" name="Shape 27">
            <a:extLst xmlns:a="http://schemas.openxmlformats.org/drawingml/2006/main">
              <a:ext uri="{FF2B5EF4-FFF2-40B4-BE49-F238E27FC236}">
                <a16:creationId xmlns:a16="http://schemas.microsoft.com/office/drawing/2014/main" id="{4551294A-D62B-487A-85AC-09DB5E9CD77C}"/>
              </a:ext>
            </a:extLst>
          </p:cNvPr>
          <p:cNvSpPr>
            <a:spLocks xmlns:a="http://schemas.openxmlformats.org/drawingml/2006/main" noGrp="1"/>
          </p:cNvSpPr>
          <p:nvPr/>
        </p:nvSpPr>
        <p:spPr>
          <a:xfrm xmlns:a="http://schemas.openxmlformats.org/drawingml/2006/main">
            <a:off x="640080" y="5394960"/>
            <a:ext cx="10881360" cy="822960"/>
          </a:xfrm>
          <a:prstGeom xmlns:a="http://schemas.openxmlformats.org/drawingml/2006/main" prst="roundRect">
            <a:avLst>
              <a:gd name="adj" fmla="val 8889"/>
            </a:avLst>
          </a:prstGeom>
          <a:solidFill xmlns:a="http://schemas.openxmlformats.org/drawingml/2006/main">
            <a:srgbClr val="21295C"/>
          </a:solidFill>
          <a:ln xmlns:a="http://schemas.openxmlformats.org/drawingml/2006/main" w="12700">
            <a:solidFill>
              <a:srgbClr val="E2E7F0"/>
            </a:solidFill>
            <a:prstDash val="solid"/>
          </a:ln>
        </p:spPr>
      </p:sp>
      <p:sp>
        <p:nvSpPr>
          <p:cNvPr id="30" name="Text 28">
            <a:extLst xmlns:a="http://schemas.openxmlformats.org/drawingml/2006/main">
              <a:ext uri="{FF2B5EF4-FFF2-40B4-BE49-F238E27FC236}">
                <a16:creationId xmlns:a16="http://schemas.microsoft.com/office/drawing/2014/main" id="{D6502C4B-6A20-4ACD-B462-906DCACADC3B}"/>
              </a:ext>
            </a:extLst>
          </p:cNvPr>
          <p:cNvSpPr>
            <a:spLocks xmlns:a="http://schemas.openxmlformats.org/drawingml/2006/main" noGrp="1"/>
          </p:cNvSpPr>
          <p:nvPr/>
        </p:nvSpPr>
        <p:spPr>
          <a:xfrm xmlns:a="http://schemas.openxmlformats.org/drawingml/2006/main">
            <a:off x="914400" y="5559552"/>
            <a:ext cx="1033272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FFFFFF"/>
                </a:solidFill>
                <a:latin typeface="Calibri"/>
                <a:ea typeface="Calibri"/>
                <a:cs typeface="Calibri"/>
              </a:rPr>
              <a:t>The insight: a control only protects you if it is sized to the real risk, pointed at the right system, and re-aimed when that system is replaced.</a:t>
            </a:r>
          </a:p>
        </p:txBody>
      </p:sp>
      <p:sp>
        <p:nvSpPr>
          <p:cNvPr id="31" name="Text 29">
            <a:extLst xmlns:a="http://schemas.openxmlformats.org/drawingml/2006/main">
              <a:ext uri="{FF2B5EF4-FFF2-40B4-BE49-F238E27FC236}">
                <a16:creationId xmlns:a16="http://schemas.microsoft.com/office/drawing/2014/main" id="{C201F6B7-4F8A-4F81-AE53-6E8AE0414833}"/>
              </a:ext>
            </a:extLst>
          </p:cNvPr>
          <p:cNvSpPr>
            <a:spLocks xmlns:a="http://schemas.openxmlformats.org/drawingml/2006/main" noGrp="1"/>
          </p:cNvSpPr>
          <p:nvPr/>
        </p:nvSpPr>
        <p:spPr>
          <a:xfrm xmlns:a="http://schemas.openxmlformats.org/drawingml/2006/main">
            <a:off x="914400" y="5870448"/>
            <a:ext cx="1033272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CADCFC"/>
                </a:solidFill>
                <a:latin typeface="Calibri"/>
                <a:ea typeface="Calibri"/>
                <a:cs typeface="Calibri"/>
              </a:rPr>
              <a:t>The budget was too high to fire in time, and guardrails were initially on AWS while Azure carried most out-of-pocket cost.</a:t>
            </a:r>
          </a:p>
        </p:txBody>
      </p:sp>
    </p:spTree>
    <p:extLst>
      <p:ext uri="{BB962C8B-B14F-4D97-AF65-F5344CB8AC3E}">
        <p14:creationId xmlns:p14="http://schemas.microsoft.com/office/powerpoint/2010/main" val="264417336"/>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F409DDD-F9D2-4A08-80A2-8A04A646A9BD}"/>
              </a:ext>
            </a:extLst>
          </p:cNvPr>
          <p:cNvSpPr>
            <a:spLocks xmlns:a="http://schemas.openxmlformats.org/drawingml/2006/main" noGrp="1"/>
          </p:cNvSpPr>
          <p:nvPr/>
        </p:nvSpPr>
        <p:spPr>
          <a:xfrm xmlns:a="http://schemas.openxmlformats.org/drawingml/2006/main">
            <a:off x="548640" y="310896"/>
            <a:ext cx="110642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1C7293"/>
                </a:solidFill>
                <a:latin typeface="Calibri"/>
                <a:ea typeface="Calibri"/>
                <a:cs typeface="Calibri"/>
              </a:rPr>
              <a:t>SECTION 5, CONSTRAINTS &amp; WORKAROUNDS</a:t>
            </a:r>
          </a:p>
        </p:txBody>
      </p:sp>
      <p:sp>
        <p:nvSpPr>
          <p:cNvPr id="3" name="Text 1">
            <a:extLst xmlns:a="http://schemas.openxmlformats.org/drawingml/2006/main">
              <a:ext uri="{FF2B5EF4-FFF2-40B4-BE49-F238E27FC236}">
                <a16:creationId xmlns:a16="http://schemas.microsoft.com/office/drawing/2014/main" id="{F044BDEE-7B1F-4837-8978-BEF5613942DB}"/>
              </a:ext>
            </a:extLst>
          </p:cNvPr>
          <p:cNvSpPr>
            <a:spLocks xmlns:a="http://schemas.openxmlformats.org/drawingml/2006/main" noGrp="1"/>
          </p:cNvSpPr>
          <p:nvPr/>
        </p:nvSpPr>
        <p:spPr>
          <a:xfrm xmlns:a="http://schemas.openxmlformats.org/drawingml/2006/main">
            <a:off x="548640" y="566928"/>
            <a:ext cx="1106424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21295C"/>
                </a:solidFill>
                <a:latin typeface="Cambria"/>
                <a:ea typeface="Cambria"/>
                <a:cs typeface="Cambria"/>
              </a:rPr>
              <a:t>Constraints, and what I did about them</a:t>
            </a:r>
          </a:p>
        </p:txBody>
      </p:sp>
      <p:sp>
        <p:nvSpPr>
          <p:cNvPr id="4" name="Shape 2">
            <a:extLst xmlns:a="http://schemas.openxmlformats.org/drawingml/2006/main">
              <a:ext uri="{FF2B5EF4-FFF2-40B4-BE49-F238E27FC236}">
                <a16:creationId xmlns:a16="http://schemas.microsoft.com/office/drawing/2014/main" id="{3FDE2573-4A93-4690-BD10-07EDD06D5027}"/>
              </a:ext>
            </a:extLst>
          </p:cNvPr>
          <p:cNvSpPr>
            <a:spLocks xmlns:a="http://schemas.openxmlformats.org/drawingml/2006/main" noGrp="1"/>
          </p:cNvSpPr>
          <p:nvPr/>
        </p:nvSpPr>
        <p:spPr>
          <a:xfrm xmlns:a="http://schemas.openxmlformats.org/drawingml/2006/main">
            <a:off x="640080" y="1536192"/>
            <a:ext cx="10881360" cy="1371600"/>
          </a:xfrm>
          <a:prstGeom xmlns:a="http://schemas.openxmlformats.org/drawingml/2006/main" prst="roundRect">
            <a:avLst>
              <a:gd name="adj" fmla="val 5333"/>
            </a:avLst>
          </a:prstGeom>
          <a:solidFill xmlns:a="http://schemas.openxmlformats.org/drawingml/2006/main">
            <a:srgbClr val="F4F6FA"/>
          </a:solidFill>
          <a:ln xmlns:a="http://schemas.openxmlformats.org/drawingml/2006/main" w="12700">
            <a:solidFill>
              <a:srgbClr val="E2E7F0"/>
            </a:solidFill>
            <a:prstDash val="solid"/>
          </a:ln>
        </p:spPr>
      </p:sp>
      <p:sp>
        <p:nvSpPr>
          <p:cNvPr id="5" name="Text 3">
            <a:extLst xmlns:a="http://schemas.openxmlformats.org/drawingml/2006/main">
              <a:ext uri="{FF2B5EF4-FFF2-40B4-BE49-F238E27FC236}">
                <a16:creationId xmlns:a16="http://schemas.microsoft.com/office/drawing/2014/main" id="{1BE83F4C-C734-4B69-B1DD-0197FD887827}"/>
              </a:ext>
            </a:extLst>
          </p:cNvPr>
          <p:cNvSpPr>
            <a:spLocks xmlns:a="http://schemas.openxmlformats.org/drawingml/2006/main" noGrp="1"/>
          </p:cNvSpPr>
          <p:nvPr/>
        </p:nvSpPr>
        <p:spPr>
          <a:xfrm xmlns:a="http://schemas.openxmlformats.org/drawingml/2006/main">
            <a:off x="914400" y="1664208"/>
            <a:ext cx="103327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21295C"/>
                </a:solidFill>
                <a:latin typeface="Calibri"/>
                <a:ea typeface="Calibri"/>
                <a:cs typeface="Calibri"/>
              </a:rPr>
              <a:t>AWS gives you only half a VPN</a:t>
            </a:r>
          </a:p>
        </p:txBody>
      </p:sp>
      <p:sp>
        <p:nvSpPr>
          <p:cNvPr id="6" name="Text 4">
            <a:extLst xmlns:a="http://schemas.openxmlformats.org/drawingml/2006/main">
              <a:ext uri="{FF2B5EF4-FFF2-40B4-BE49-F238E27FC236}">
                <a16:creationId xmlns:a16="http://schemas.microsoft.com/office/drawing/2014/main" id="{DE4FD1A3-6943-4A57-81F3-E1FE590DD689}"/>
              </a:ext>
            </a:extLst>
          </p:cNvPr>
          <p:cNvSpPr>
            <a:spLocks xmlns:a="http://schemas.openxmlformats.org/drawingml/2006/main" noGrp="1"/>
          </p:cNvSpPr>
          <p:nvPr/>
        </p:nvSpPr>
        <p:spPr>
          <a:xfrm xmlns:a="http://schemas.openxmlformats.org/drawingml/2006/main">
            <a:off x="914400" y="1993392"/>
            <a:ext cx="502920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150">
                <a:solidFill>
                  <a:srgbClr val="5A6478"/>
                </a:solidFill>
                <a:latin typeface="Calibri"/>
                <a:ea typeface="Calibri"/>
                <a:cs typeface="Calibri"/>
              </a:rPr>
              <a:t>It supplies the Virtual Private Gateway and expects you to supply a real IPSec device at the other end. Our "on-prem" is a VPC. It has no such device.</a:t>
            </a:r>
          </a:p>
        </p:txBody>
      </p:sp>
      <p:sp>
        <p:nvSpPr>
          <p:cNvPr id="7" name="Shape 5">
            <a:extLst xmlns:a="http://schemas.openxmlformats.org/drawingml/2006/main">
              <a:ext uri="{FF2B5EF4-FFF2-40B4-BE49-F238E27FC236}">
                <a16:creationId xmlns:a16="http://schemas.microsoft.com/office/drawing/2014/main" id="{64AC892A-0891-49C1-9BB0-7AAE4421FE76}"/>
              </a:ext>
            </a:extLst>
          </p:cNvPr>
          <p:cNvSpPr>
            <a:spLocks xmlns:a="http://schemas.openxmlformats.org/drawingml/2006/main" noGrp="1"/>
          </p:cNvSpPr>
          <p:nvPr/>
        </p:nvSpPr>
        <p:spPr>
          <a:xfrm xmlns:a="http://schemas.openxmlformats.org/drawingml/2006/main">
            <a:off x="6172200" y="1956816"/>
            <a:ext cx="5074920" cy="749808"/>
          </a:xfrm>
          <a:prstGeom xmlns:a="http://schemas.openxmlformats.org/drawingml/2006/main" prst="roundRect">
            <a:avLst>
              <a:gd name="adj" fmla="val 7317"/>
            </a:avLst>
          </a:prstGeom>
          <a:solidFill xmlns:a="http://schemas.openxmlformats.org/drawingml/2006/main">
            <a:srgbClr val="EAF4EE"/>
          </a:solidFill>
          <a:ln xmlns:a="http://schemas.openxmlformats.org/drawingml/2006/main" w="12700">
            <a:solidFill>
              <a:srgbClr val="333333"/>
            </a:solidFill>
            <a:prstDash val="solid"/>
          </a:ln>
        </p:spPr>
      </p:sp>
      <p:sp>
        <p:nvSpPr>
          <p:cNvPr id="8" name="Text 6">
            <a:extLst xmlns:a="http://schemas.openxmlformats.org/drawingml/2006/main">
              <a:ext uri="{FF2B5EF4-FFF2-40B4-BE49-F238E27FC236}">
                <a16:creationId xmlns:a16="http://schemas.microsoft.com/office/drawing/2014/main" id="{E45C2272-F6BA-4595-9755-1F97B453B482}"/>
              </a:ext>
            </a:extLst>
          </p:cNvPr>
          <p:cNvSpPr>
            <a:spLocks xmlns:a="http://schemas.openxmlformats.org/drawingml/2006/main" noGrp="1"/>
          </p:cNvSpPr>
          <p:nvPr/>
        </p:nvSpPr>
        <p:spPr>
          <a:xfrm xmlns:a="http://schemas.openxmlformats.org/drawingml/2006/main">
            <a:off x="6355080" y="2011680"/>
            <a:ext cx="470916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00" b="1">
                <a:solidFill>
                  <a:srgbClr val="1E7A46"/>
                </a:solidFill>
                <a:latin typeface="Calibri"/>
                <a:ea typeface="Calibri"/>
                <a:cs typeface="Calibri"/>
              </a:rPr>
              <a:t>WORKAROUND</a:t>
            </a:r>
          </a:p>
        </p:txBody>
      </p:sp>
      <p:sp>
        <p:nvSpPr>
          <p:cNvPr id="9" name="Text 7">
            <a:extLst xmlns:a="http://schemas.openxmlformats.org/drawingml/2006/main">
              <a:ext uri="{FF2B5EF4-FFF2-40B4-BE49-F238E27FC236}">
                <a16:creationId xmlns:a16="http://schemas.microsoft.com/office/drawing/2014/main" id="{1ABA4D41-E952-4362-9348-BBFBC30D05D3}"/>
              </a:ext>
            </a:extLst>
          </p:cNvPr>
          <p:cNvSpPr>
            <a:spLocks xmlns:a="http://schemas.openxmlformats.org/drawingml/2006/main" noGrp="1"/>
          </p:cNvSpPr>
          <p:nvPr/>
        </p:nvSpPr>
        <p:spPr>
          <a:xfrm xmlns:a="http://schemas.openxmlformats.org/drawingml/2006/main">
            <a:off x="6355080" y="2203704"/>
            <a:ext cx="4709160" cy="47548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1B5233"/>
                </a:solidFill>
                <a:latin typeface="Calibri"/>
                <a:ea typeface="Calibri"/>
                <a:cs typeface="Calibri"/>
              </a:rPr>
              <a:t>Built one: an EC2 instance running strongSwan with an Elastic IP, registered as the Customer Gateway.</a:t>
            </a:r>
          </a:p>
        </p:txBody>
      </p:sp>
      <p:sp>
        <p:nvSpPr>
          <p:cNvPr id="10" name="Shape 8">
            <a:extLst xmlns:a="http://schemas.openxmlformats.org/drawingml/2006/main">
              <a:ext uri="{FF2B5EF4-FFF2-40B4-BE49-F238E27FC236}">
                <a16:creationId xmlns:a16="http://schemas.microsoft.com/office/drawing/2014/main" id="{624EE5D5-7FFF-42C1-8994-320623F7EBF8}"/>
              </a:ext>
            </a:extLst>
          </p:cNvPr>
          <p:cNvSpPr>
            <a:spLocks xmlns:a="http://schemas.openxmlformats.org/drawingml/2006/main" noGrp="1"/>
          </p:cNvSpPr>
          <p:nvPr/>
        </p:nvSpPr>
        <p:spPr>
          <a:xfrm xmlns:a="http://schemas.openxmlformats.org/drawingml/2006/main">
            <a:off x="640080" y="3017520"/>
            <a:ext cx="10881360" cy="1371600"/>
          </a:xfrm>
          <a:prstGeom xmlns:a="http://schemas.openxmlformats.org/drawingml/2006/main" prst="roundRect">
            <a:avLst>
              <a:gd name="adj" fmla="val 5333"/>
            </a:avLst>
          </a:prstGeom>
          <a:solidFill xmlns:a="http://schemas.openxmlformats.org/drawingml/2006/main">
            <a:srgbClr val="F4F6FA"/>
          </a:solidFill>
          <a:ln xmlns:a="http://schemas.openxmlformats.org/drawingml/2006/main" w="12700">
            <a:solidFill>
              <a:srgbClr val="E2E7F0"/>
            </a:solidFill>
            <a:prstDash val="solid"/>
          </a:ln>
        </p:spPr>
      </p:sp>
      <p:sp>
        <p:nvSpPr>
          <p:cNvPr id="11" name="Text 9">
            <a:extLst xmlns:a="http://schemas.openxmlformats.org/drawingml/2006/main">
              <a:ext uri="{FF2B5EF4-FFF2-40B4-BE49-F238E27FC236}">
                <a16:creationId xmlns:a16="http://schemas.microsoft.com/office/drawing/2014/main" id="{701AA2D5-6E33-4099-8742-95AFDEA0649B}"/>
              </a:ext>
            </a:extLst>
          </p:cNvPr>
          <p:cNvSpPr>
            <a:spLocks xmlns:a="http://schemas.openxmlformats.org/drawingml/2006/main" noGrp="1"/>
          </p:cNvSpPr>
          <p:nvPr/>
        </p:nvSpPr>
        <p:spPr>
          <a:xfrm xmlns:a="http://schemas.openxmlformats.org/drawingml/2006/main">
            <a:off x="914400" y="3145536"/>
            <a:ext cx="103327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21295C"/>
                </a:solidFill>
                <a:latin typeface="Calibri"/>
                <a:ea typeface="Calibri"/>
                <a:cs typeface="Calibri"/>
              </a:rPr>
              <a:t>The account blocked me from deleting anything</a:t>
            </a:r>
          </a:p>
        </p:txBody>
      </p:sp>
      <p:sp>
        <p:nvSpPr>
          <p:cNvPr id="12" name="Text 10">
            <a:extLst xmlns:a="http://schemas.openxmlformats.org/drawingml/2006/main">
              <a:ext uri="{FF2B5EF4-FFF2-40B4-BE49-F238E27FC236}">
                <a16:creationId xmlns:a16="http://schemas.microsoft.com/office/drawing/2014/main" id="{2138DF7D-AE48-4A7C-AA32-7B551860BBB9}"/>
              </a:ext>
            </a:extLst>
          </p:cNvPr>
          <p:cNvSpPr>
            <a:spLocks xmlns:a="http://schemas.openxmlformats.org/drawingml/2006/main" noGrp="1"/>
          </p:cNvSpPr>
          <p:nvPr/>
        </p:nvSpPr>
        <p:spPr>
          <a:xfrm xmlns:a="http://schemas.openxmlformats.org/drawingml/2006/main">
            <a:off x="914400" y="3474720"/>
            <a:ext cx="502920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150">
                <a:solidFill>
                  <a:srgbClr val="5A6478"/>
                </a:solidFill>
                <a:latin typeface="Calibri"/>
                <a:ea typeface="Calibri"/>
                <a:cs typeface="Calibri"/>
              </a:rPr>
              <a:t>A guardrail policy denied the automation IAM and delete actions. A failed stack then wedged, because rollback deletes resources and deletion was denied.</a:t>
            </a:r>
          </a:p>
        </p:txBody>
      </p:sp>
      <p:sp>
        <p:nvSpPr>
          <p:cNvPr id="13" name="Shape 11">
            <a:extLst xmlns:a="http://schemas.openxmlformats.org/drawingml/2006/main">
              <a:ext uri="{FF2B5EF4-FFF2-40B4-BE49-F238E27FC236}">
                <a16:creationId xmlns:a16="http://schemas.microsoft.com/office/drawing/2014/main" id="{E398BEFF-8675-4D88-A55C-66B757BCAFC7}"/>
              </a:ext>
            </a:extLst>
          </p:cNvPr>
          <p:cNvSpPr>
            <a:spLocks xmlns:a="http://schemas.openxmlformats.org/drawingml/2006/main" noGrp="1"/>
          </p:cNvSpPr>
          <p:nvPr/>
        </p:nvSpPr>
        <p:spPr>
          <a:xfrm xmlns:a="http://schemas.openxmlformats.org/drawingml/2006/main">
            <a:off x="6172200" y="3438144"/>
            <a:ext cx="5074920" cy="749808"/>
          </a:xfrm>
          <a:prstGeom xmlns:a="http://schemas.openxmlformats.org/drawingml/2006/main" prst="roundRect">
            <a:avLst>
              <a:gd name="adj" fmla="val 7317"/>
            </a:avLst>
          </a:prstGeom>
          <a:solidFill xmlns:a="http://schemas.openxmlformats.org/drawingml/2006/main">
            <a:srgbClr val="EAF4EE"/>
          </a:solidFill>
          <a:ln xmlns:a="http://schemas.openxmlformats.org/drawingml/2006/main" w="12700">
            <a:solidFill>
              <a:srgbClr val="333333"/>
            </a:solidFill>
            <a:prstDash val="solid"/>
          </a:ln>
        </p:spPr>
      </p:sp>
      <p:sp>
        <p:nvSpPr>
          <p:cNvPr id="14" name="Text 12">
            <a:extLst xmlns:a="http://schemas.openxmlformats.org/drawingml/2006/main">
              <a:ext uri="{FF2B5EF4-FFF2-40B4-BE49-F238E27FC236}">
                <a16:creationId xmlns:a16="http://schemas.microsoft.com/office/drawing/2014/main" id="{E60A6FA4-99DB-4E8E-BDCE-EBE658D001E7}"/>
              </a:ext>
            </a:extLst>
          </p:cNvPr>
          <p:cNvSpPr>
            <a:spLocks xmlns:a="http://schemas.openxmlformats.org/drawingml/2006/main" noGrp="1"/>
          </p:cNvSpPr>
          <p:nvPr/>
        </p:nvSpPr>
        <p:spPr>
          <a:xfrm xmlns:a="http://schemas.openxmlformats.org/drawingml/2006/main">
            <a:off x="6355080" y="3493008"/>
            <a:ext cx="470916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00" b="1">
                <a:solidFill>
                  <a:srgbClr val="1E7A46"/>
                </a:solidFill>
                <a:latin typeface="Calibri"/>
                <a:ea typeface="Calibri"/>
                <a:cs typeface="Calibri"/>
              </a:rPr>
              <a:t>WORKAROUND</a:t>
            </a:r>
          </a:p>
        </p:txBody>
      </p:sp>
      <p:sp>
        <p:nvSpPr>
          <p:cNvPr id="15" name="Text 13">
            <a:extLst xmlns:a="http://schemas.openxmlformats.org/drawingml/2006/main">
              <a:ext uri="{FF2B5EF4-FFF2-40B4-BE49-F238E27FC236}">
                <a16:creationId xmlns:a16="http://schemas.microsoft.com/office/drawing/2014/main" id="{2E080643-4079-43FE-A150-A395533DAB15}"/>
              </a:ext>
            </a:extLst>
          </p:cNvPr>
          <p:cNvSpPr>
            <a:spLocks xmlns:a="http://schemas.openxmlformats.org/drawingml/2006/main" noGrp="1"/>
          </p:cNvSpPr>
          <p:nvPr/>
        </p:nvSpPr>
        <p:spPr>
          <a:xfrm xmlns:a="http://schemas.openxmlformats.org/drawingml/2006/main">
            <a:off x="6355080" y="3685032"/>
            <a:ext cx="4709160" cy="47548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1B5233"/>
                </a:solidFill>
                <a:latin typeface="Calibri"/>
                <a:ea typeface="Calibri"/>
                <a:cs typeface="Calibri"/>
              </a:rPr>
              <a:t>Deployed everything with --on-failure DO_NOTHING so a failure leaves a clean stack, and split VPN #2 into its own stack to limit blast radius.</a:t>
            </a:r>
          </a:p>
        </p:txBody>
      </p:sp>
      <p:sp>
        <p:nvSpPr>
          <p:cNvPr id="16" name="Shape 14">
            <a:extLst xmlns:a="http://schemas.openxmlformats.org/drawingml/2006/main">
              <a:ext uri="{FF2B5EF4-FFF2-40B4-BE49-F238E27FC236}">
                <a16:creationId xmlns:a16="http://schemas.microsoft.com/office/drawing/2014/main" id="{AFB096FD-85D2-47C6-9ED6-EFF72D88BFAF}"/>
              </a:ext>
            </a:extLst>
          </p:cNvPr>
          <p:cNvSpPr>
            <a:spLocks xmlns:a="http://schemas.openxmlformats.org/drawingml/2006/main" noGrp="1"/>
          </p:cNvSpPr>
          <p:nvPr/>
        </p:nvSpPr>
        <p:spPr>
          <a:xfrm xmlns:a="http://schemas.openxmlformats.org/drawingml/2006/main">
            <a:off x="640080" y="4498848"/>
            <a:ext cx="10881360" cy="1371600"/>
          </a:xfrm>
          <a:prstGeom xmlns:a="http://schemas.openxmlformats.org/drawingml/2006/main" prst="roundRect">
            <a:avLst>
              <a:gd name="adj" fmla="val 5333"/>
            </a:avLst>
          </a:prstGeom>
          <a:solidFill xmlns:a="http://schemas.openxmlformats.org/drawingml/2006/main">
            <a:srgbClr val="F4F6FA"/>
          </a:solidFill>
          <a:ln xmlns:a="http://schemas.openxmlformats.org/drawingml/2006/main" w="12700">
            <a:solidFill>
              <a:srgbClr val="E2E7F0"/>
            </a:solidFill>
            <a:prstDash val="solid"/>
          </a:ln>
        </p:spPr>
      </p:sp>
      <p:sp>
        <p:nvSpPr>
          <p:cNvPr id="17" name="Text 15">
            <a:extLst xmlns:a="http://schemas.openxmlformats.org/drawingml/2006/main">
              <a:ext uri="{FF2B5EF4-FFF2-40B4-BE49-F238E27FC236}">
                <a16:creationId xmlns:a16="http://schemas.microsoft.com/office/drawing/2014/main" id="{C7495358-077C-4ECD-9678-85858A578910}"/>
              </a:ext>
            </a:extLst>
          </p:cNvPr>
          <p:cNvSpPr>
            <a:spLocks xmlns:a="http://schemas.openxmlformats.org/drawingml/2006/main" noGrp="1"/>
          </p:cNvSpPr>
          <p:nvPr/>
        </p:nvSpPr>
        <p:spPr>
          <a:xfrm xmlns:a="http://schemas.openxmlformats.org/drawingml/2006/main">
            <a:off x="914400" y="4626864"/>
            <a:ext cx="103327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21295C"/>
                </a:solidFill>
                <a:latin typeface="Calibri"/>
                <a:ea typeface="Calibri"/>
                <a:cs typeface="Calibri"/>
              </a:rPr>
              <a:t>Azure refused three VM sizes in a row</a:t>
            </a:r>
          </a:p>
        </p:txBody>
      </p:sp>
      <p:sp>
        <p:nvSpPr>
          <p:cNvPr id="18" name="Text 16">
            <a:extLst xmlns:a="http://schemas.openxmlformats.org/drawingml/2006/main">
              <a:ext uri="{FF2B5EF4-FFF2-40B4-BE49-F238E27FC236}">
                <a16:creationId xmlns:a16="http://schemas.microsoft.com/office/drawing/2014/main" id="{CBD18784-5567-45D3-9D49-28B78B15EE4B}"/>
              </a:ext>
            </a:extLst>
          </p:cNvPr>
          <p:cNvSpPr>
            <a:spLocks xmlns:a="http://schemas.openxmlformats.org/drawingml/2006/main" noGrp="1"/>
          </p:cNvSpPr>
          <p:nvPr/>
        </p:nvSpPr>
        <p:spPr>
          <a:xfrm xmlns:a="http://schemas.openxmlformats.org/drawingml/2006/main">
            <a:off x="914400" y="4956048"/>
            <a:ext cx="502920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150">
                <a:solidFill>
                  <a:srgbClr val="5A6478"/>
                </a:solidFill>
                <a:latin typeface="Calibri"/>
                <a:ea typeface="Calibri"/>
                <a:cs typeface="Calibri"/>
              </a:rPr>
              <a:t>Availability and quota are two separate gates. The subscription had zero cores granted for the family we wanted.</a:t>
            </a:r>
          </a:p>
        </p:txBody>
      </p:sp>
      <p:sp>
        <p:nvSpPr>
          <p:cNvPr id="19" name="Shape 17">
            <a:extLst xmlns:a="http://schemas.openxmlformats.org/drawingml/2006/main">
              <a:ext uri="{FF2B5EF4-FFF2-40B4-BE49-F238E27FC236}">
                <a16:creationId xmlns:a16="http://schemas.microsoft.com/office/drawing/2014/main" id="{7A95268C-7EA1-420F-8BD6-30413AF5C171}"/>
              </a:ext>
            </a:extLst>
          </p:cNvPr>
          <p:cNvSpPr>
            <a:spLocks xmlns:a="http://schemas.openxmlformats.org/drawingml/2006/main" noGrp="1"/>
          </p:cNvSpPr>
          <p:nvPr/>
        </p:nvSpPr>
        <p:spPr>
          <a:xfrm xmlns:a="http://schemas.openxmlformats.org/drawingml/2006/main">
            <a:off x="6172200" y="4919472"/>
            <a:ext cx="5074920" cy="749808"/>
          </a:xfrm>
          <a:prstGeom xmlns:a="http://schemas.openxmlformats.org/drawingml/2006/main" prst="roundRect">
            <a:avLst>
              <a:gd name="adj" fmla="val 7317"/>
            </a:avLst>
          </a:prstGeom>
          <a:solidFill xmlns:a="http://schemas.openxmlformats.org/drawingml/2006/main">
            <a:srgbClr val="EAF4EE"/>
          </a:solidFill>
          <a:ln xmlns:a="http://schemas.openxmlformats.org/drawingml/2006/main" w="12700">
            <a:solidFill>
              <a:srgbClr val="333333"/>
            </a:solidFill>
            <a:prstDash val="solid"/>
          </a:ln>
        </p:spPr>
      </p:sp>
      <p:sp>
        <p:nvSpPr>
          <p:cNvPr id="20" name="Text 18">
            <a:extLst xmlns:a="http://schemas.openxmlformats.org/drawingml/2006/main">
              <a:ext uri="{FF2B5EF4-FFF2-40B4-BE49-F238E27FC236}">
                <a16:creationId xmlns:a16="http://schemas.microsoft.com/office/drawing/2014/main" id="{495D2970-EED7-4A28-9787-F6D0620EA017}"/>
              </a:ext>
            </a:extLst>
          </p:cNvPr>
          <p:cNvSpPr>
            <a:spLocks xmlns:a="http://schemas.openxmlformats.org/drawingml/2006/main" noGrp="1"/>
          </p:cNvSpPr>
          <p:nvPr/>
        </p:nvSpPr>
        <p:spPr>
          <a:xfrm xmlns:a="http://schemas.openxmlformats.org/drawingml/2006/main">
            <a:off x="6355080" y="4974336"/>
            <a:ext cx="470916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00" b="1">
                <a:solidFill>
                  <a:srgbClr val="1E7A46"/>
                </a:solidFill>
                <a:latin typeface="Calibri"/>
                <a:ea typeface="Calibri"/>
                <a:cs typeface="Calibri"/>
              </a:rPr>
              <a:t>WORKAROUND</a:t>
            </a:r>
          </a:p>
        </p:txBody>
      </p:sp>
      <p:sp>
        <p:nvSpPr>
          <p:cNvPr id="21" name="Text 19">
            <a:extLst xmlns:a="http://schemas.openxmlformats.org/drawingml/2006/main">
              <a:ext uri="{FF2B5EF4-FFF2-40B4-BE49-F238E27FC236}">
                <a16:creationId xmlns:a16="http://schemas.microsoft.com/office/drawing/2014/main" id="{B3DE35FA-FD85-4D4E-8911-77848E4964B4}"/>
              </a:ext>
            </a:extLst>
          </p:cNvPr>
          <p:cNvSpPr>
            <a:spLocks xmlns:a="http://schemas.openxmlformats.org/drawingml/2006/main" noGrp="1"/>
          </p:cNvSpPr>
          <p:nvPr/>
        </p:nvSpPr>
        <p:spPr>
          <a:xfrm xmlns:a="http://schemas.openxmlformats.org/drawingml/2006/main">
            <a:off x="6355080" y="5166360"/>
            <a:ext cx="4709160" cy="47548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a:solidFill>
                  <a:srgbClr val="1B5233"/>
                </a:solidFill>
                <a:latin typeface="Calibri"/>
                <a:ea typeface="Calibri"/>
                <a:cs typeface="Calibri"/>
              </a:rPr>
              <a:t>Stopped guessing and read the quota directly. One command showed which family had headroom; that size deployed first time.</a:t>
            </a:r>
          </a:p>
        </p:txBody>
      </p:sp>
      <p:sp>
        <p:nvSpPr>
          <p:cNvPr id="22" name="Text 20">
            <a:extLst xmlns:a="http://schemas.openxmlformats.org/drawingml/2006/main">
              <a:ext uri="{FF2B5EF4-FFF2-40B4-BE49-F238E27FC236}">
                <a16:creationId xmlns:a16="http://schemas.microsoft.com/office/drawing/2014/main" id="{8592C840-DC2F-4BF7-AB45-050FE51BF893}"/>
              </a:ext>
            </a:extLst>
          </p:cNvPr>
          <p:cNvSpPr>
            <a:spLocks xmlns:a="http://schemas.openxmlformats.org/drawingml/2006/main" noGrp="1"/>
          </p:cNvSpPr>
          <p:nvPr/>
        </p:nvSpPr>
        <p:spPr>
          <a:xfrm xmlns:a="http://schemas.openxmlformats.org/drawingml/2006/main">
            <a:off x="640080" y="5943600"/>
            <a:ext cx="1088136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00" i="1">
                <a:solidFill>
                  <a:srgbClr val="5A6478"/>
                </a:solidFill>
                <a:latin typeface="Calibri"/>
                <a:ea typeface="Calibri"/>
                <a:cs typeface="Calibri"/>
              </a:rPr>
              <a:t>Eleven problems are documented in section 6 of the report. These three changed how I worked.</a:t>
            </a:r>
          </a:p>
        </p:txBody>
      </p:sp>
    </p:spTree>
    <p:extLst>
      <p:ext uri="{BB962C8B-B14F-4D97-AF65-F5344CB8AC3E}">
        <p14:creationId xmlns:p14="http://schemas.microsoft.com/office/powerpoint/2010/main" val="2107250875"/>
      </p:ext>
    </p:extLst>
  </p:cSld>
</p:sld>
</file>

<file path=ppt/slides/slide9.xml><?xml version="1.0" encoding="utf-8"?>
<p:sld xmlns:p="http://schemas.openxmlformats.org/presentationml/2006/main">
  <p:cSld>
    <p:bg>
      <p:bgPr>
        <a:solidFill xmlns:a="http://schemas.openxmlformats.org/drawingml/2006/main">
          <a:srgbClr val="21295C"/>
        </a:solidFill>
      </p:bgPr>
    </p:bg>
    <p:spTree>
      <p:nvGrpSpPr>
        <p:cNvPr id="1" name=""/>
        <p:cNvGrpSpPr/>
        <p:nvPr/>
      </p:nvGrpSpPr>
      <p:grpSpPr>
        <a:xfrm xmlns:a="http://schemas.openxmlformats.org/drawingml/2006/main"/>
      </p:grpSpPr>
      <p:sp>
        <p:nvSpPr>
          <p:cNvPr id="2" name="Shape 0">
            <a:extLst xmlns:a="http://schemas.openxmlformats.org/drawingml/2006/main">
              <a:ext uri="{FF2B5EF4-FFF2-40B4-BE49-F238E27FC236}">
                <a16:creationId xmlns:a16="http://schemas.microsoft.com/office/drawing/2014/main" id="{3516086E-B89E-41DF-B08B-E235ECA02F5B}"/>
              </a:ext>
            </a:extLst>
          </p:cNvPr>
          <p:cNvSpPr>
            <a:spLocks xmlns:a="http://schemas.openxmlformats.org/drawingml/2006/main" noGrp="1"/>
          </p:cNvSpPr>
          <p:nvPr/>
        </p:nvSpPr>
        <p:spPr>
          <a:xfrm xmlns:a="http://schemas.openxmlformats.org/drawingml/2006/main">
            <a:off x="-1463040" y="4206240"/>
            <a:ext cx="4206240" cy="4206240"/>
          </a:xfrm>
          <a:prstGeom xmlns:a="http://schemas.openxmlformats.org/drawingml/2006/main" prst="ellipse">
            <a:avLst/>
          </a:prstGeom>
          <a:solidFill xmlns:a="http://schemas.openxmlformats.org/drawingml/2006/main">
            <a:srgbClr val="065A82"/>
          </a:solidFill>
          <a:ln xmlns:a="http://schemas.openxmlformats.org/drawingml/2006/main" w="12700">
            <a:solidFill>
              <a:srgbClr val="333333"/>
            </a:solidFill>
            <a:prstDash val="solid"/>
          </a:ln>
        </p:spPr>
      </p:sp>
      <p:sp>
        <p:nvSpPr>
          <p:cNvPr id="3" name="Text 1">
            <a:extLst xmlns:a="http://schemas.openxmlformats.org/drawingml/2006/main">
              <a:ext uri="{FF2B5EF4-FFF2-40B4-BE49-F238E27FC236}">
                <a16:creationId xmlns:a16="http://schemas.microsoft.com/office/drawing/2014/main" id="{5BCCDFE3-DBA1-4BA5-A0DC-7D8D8C6FF295}"/>
              </a:ext>
            </a:extLst>
          </p:cNvPr>
          <p:cNvSpPr>
            <a:spLocks xmlns:a="http://schemas.openxmlformats.org/drawingml/2006/main" noGrp="1"/>
          </p:cNvSpPr>
          <p:nvPr/>
        </p:nvSpPr>
        <p:spPr>
          <a:xfrm xmlns:a="http://schemas.openxmlformats.org/drawingml/2006/main">
            <a:off x="731520" y="822960"/>
            <a:ext cx="106984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8FA3C8"/>
                </a:solidFill>
                <a:latin typeface="Calibri"/>
                <a:ea typeface="Calibri"/>
                <a:cs typeface="Calibri"/>
              </a:rPr>
              <a:t>SECTION 6, THE FINDING I DID NOT EXPECT</a:t>
            </a:r>
          </a:p>
        </p:txBody>
      </p:sp>
      <p:sp>
        <p:nvSpPr>
          <p:cNvPr id="4" name="Text 2">
            <a:extLst xmlns:a="http://schemas.openxmlformats.org/drawingml/2006/main">
              <a:ext uri="{FF2B5EF4-FFF2-40B4-BE49-F238E27FC236}">
                <a16:creationId xmlns:a16="http://schemas.microsoft.com/office/drawing/2014/main" id="{31F9C2AE-B1D3-4D31-BAB4-239ED5DD30D8}"/>
              </a:ext>
            </a:extLst>
          </p:cNvPr>
          <p:cNvSpPr>
            <a:spLocks xmlns:a="http://schemas.openxmlformats.org/drawingml/2006/main" noGrp="1"/>
          </p:cNvSpPr>
          <p:nvPr/>
        </p:nvSpPr>
        <p:spPr>
          <a:xfrm xmlns:a="http://schemas.openxmlformats.org/drawingml/2006/main">
            <a:off x="731520" y="1234440"/>
            <a:ext cx="10698480" cy="11887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400" b="1">
                <a:solidFill>
                  <a:srgbClr val="FFFFFF"/>
                </a:solidFill>
                <a:latin typeface="Cambria"/>
                <a:ea typeface="Cambria"/>
                <a:cs typeface="Cambria"/>
              </a:rPr>
              <a:t>Both tunnels work.</a:t>
            </a:r>
          </a:p>
          <a:p xmlns:a="http://schemas.openxmlformats.org/drawingml/2006/main">
            <a:pPr marL="0" indent="0">
              <a:buNone/>
            </a:pPr>
            <a:r>
              <a:rPr sz="3400" b="1">
                <a:solidFill>
                  <a:srgbClr val="FFFFFF"/>
                </a:solidFill>
                <a:latin typeface="Cambria"/>
                <a:ea typeface="Cambria"/>
                <a:cs typeface="Cambria"/>
              </a:rPr>
              <a:t>On-prem still cannot reach Azure.</a:t>
            </a:r>
          </a:p>
        </p:txBody>
      </p:sp>
      <p:sp>
        <p:nvSpPr>
          <p:cNvPr id="5" name="Text 3">
            <a:extLst xmlns:a="http://schemas.openxmlformats.org/drawingml/2006/main">
              <a:ext uri="{FF2B5EF4-FFF2-40B4-BE49-F238E27FC236}">
                <a16:creationId xmlns:a16="http://schemas.microsoft.com/office/drawing/2014/main" id="{F8426C03-D2CA-4D31-9997-4BA2ADAEA53D}"/>
              </a:ext>
            </a:extLst>
          </p:cNvPr>
          <p:cNvSpPr>
            <a:spLocks xmlns:a="http://schemas.openxmlformats.org/drawingml/2006/main" noGrp="1"/>
          </p:cNvSpPr>
          <p:nvPr/>
        </p:nvSpPr>
        <p:spPr>
          <a:xfrm xmlns:a="http://schemas.openxmlformats.org/drawingml/2006/main">
            <a:off x="731520" y="2514600"/>
            <a:ext cx="731520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a:solidFill>
                  <a:srgbClr val="F0A868"/>
                </a:solidFill>
                <a:latin typeface="Courier New"/>
                <a:ea typeface="Courier New"/>
                <a:cs typeface="Courier New"/>
              </a:rPr>
              <a:t>2 packets transmitted, 0 received, 100% packet loss</a:t>
            </a:r>
          </a:p>
        </p:txBody>
      </p:sp>
      <p:sp>
        <p:nvSpPr>
          <p:cNvPr id="6" name="Text 4">
            <a:extLst xmlns:a="http://schemas.openxmlformats.org/drawingml/2006/main">
              <a:ext uri="{FF2B5EF4-FFF2-40B4-BE49-F238E27FC236}">
                <a16:creationId xmlns:a16="http://schemas.microsoft.com/office/drawing/2014/main" id="{AAECCEFE-EB80-4300-A18C-6FC8C878FD23}"/>
              </a:ext>
            </a:extLst>
          </p:cNvPr>
          <p:cNvSpPr>
            <a:spLocks xmlns:a="http://schemas.openxmlformats.org/drawingml/2006/main" noGrp="1"/>
          </p:cNvSpPr>
          <p:nvPr/>
        </p:nvSpPr>
        <p:spPr>
          <a:xfrm xmlns:a="http://schemas.openxmlformats.org/drawingml/2006/main">
            <a:off x="731520" y="3108960"/>
            <a:ext cx="1069848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900" b="1">
                <a:solidFill>
                  <a:srgbClr val="CADCFC"/>
                </a:solidFill>
                <a:latin typeface="Calibri"/>
                <a:ea typeface="Calibri"/>
                <a:cs typeface="Calibri"/>
              </a:rPr>
              <a:t>This is correct behaviour, not a fault.</a:t>
            </a:r>
          </a:p>
        </p:txBody>
      </p:sp>
      <p:sp>
        <p:nvSpPr>
          <p:cNvPr id="7" name="Text 5">
            <a:extLst xmlns:a="http://schemas.openxmlformats.org/drawingml/2006/main">
              <a:ext uri="{FF2B5EF4-FFF2-40B4-BE49-F238E27FC236}">
                <a16:creationId xmlns:a16="http://schemas.microsoft.com/office/drawing/2014/main" id="{E9F046A9-7577-4739-980F-42355558ACA4}"/>
              </a:ext>
            </a:extLst>
          </p:cNvPr>
          <p:cNvSpPr>
            <a:spLocks xmlns:a="http://schemas.openxmlformats.org/drawingml/2006/main" noGrp="1"/>
          </p:cNvSpPr>
          <p:nvPr/>
        </p:nvSpPr>
        <p:spPr>
          <a:xfrm xmlns:a="http://schemas.openxmlformats.org/drawingml/2006/main">
            <a:off x="731520" y="3566160"/>
            <a:ext cx="10424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a:solidFill>
                  <a:srgbClr val="D8E2F5"/>
                </a:solidFill>
                <a:latin typeface="Calibri"/>
                <a:ea typeface="Calibri"/>
                <a:cs typeface="Calibri"/>
              </a:rPr>
              <a:t>An AWS Virtual Private Gateway does not provide transitive routing between VPN connections. Traffic arriving on one connection is not forwarded out of the other. The topology is hub-and-spoke: each spoke reaches the hub.</a:t>
            </a:r>
          </a:p>
        </p:txBody>
      </p:sp>
      <p:sp>
        <p:nvSpPr>
          <p:cNvPr id="8" name="Shape 6">
            <a:extLst xmlns:a="http://schemas.openxmlformats.org/drawingml/2006/main">
              <a:ext uri="{FF2B5EF4-FFF2-40B4-BE49-F238E27FC236}">
                <a16:creationId xmlns:a16="http://schemas.microsoft.com/office/drawing/2014/main" id="{BF1E9C9F-9572-4EAB-B65B-CB86619FB71A}"/>
              </a:ext>
            </a:extLst>
          </p:cNvPr>
          <p:cNvSpPr>
            <a:spLocks xmlns:a="http://schemas.openxmlformats.org/drawingml/2006/main" noGrp="1"/>
          </p:cNvSpPr>
          <p:nvPr/>
        </p:nvSpPr>
        <p:spPr>
          <a:xfrm xmlns:a="http://schemas.openxmlformats.org/drawingml/2006/main">
            <a:off x="731520" y="4572000"/>
            <a:ext cx="5120640" cy="1371600"/>
          </a:xfrm>
          <a:prstGeom xmlns:a="http://schemas.openxmlformats.org/drawingml/2006/main" prst="roundRect">
            <a:avLst>
              <a:gd name="adj" fmla="val 5333"/>
            </a:avLst>
          </a:prstGeom>
          <a:solidFill xmlns:a="http://schemas.openxmlformats.org/drawingml/2006/main">
            <a:srgbClr val="2B3570"/>
          </a:solidFill>
          <a:ln xmlns:a="http://schemas.openxmlformats.org/drawingml/2006/main" w="12700">
            <a:solidFill>
              <a:srgbClr val="E2E7F0"/>
            </a:solidFill>
            <a:prstDash val="solid"/>
          </a:ln>
        </p:spPr>
      </p:sp>
      <p:sp>
        <p:nvSpPr>
          <p:cNvPr id="9" name="Text 7">
            <a:extLst xmlns:a="http://schemas.openxmlformats.org/drawingml/2006/main">
              <a:ext uri="{FF2B5EF4-FFF2-40B4-BE49-F238E27FC236}">
                <a16:creationId xmlns:a16="http://schemas.microsoft.com/office/drawing/2014/main" id="{E683973F-DF00-48F5-8309-DE8B23B48BC6}"/>
              </a:ext>
            </a:extLst>
          </p:cNvPr>
          <p:cNvSpPr>
            <a:spLocks xmlns:a="http://schemas.openxmlformats.org/drawingml/2006/main" noGrp="1"/>
          </p:cNvSpPr>
          <p:nvPr/>
        </p:nvSpPr>
        <p:spPr>
          <a:xfrm xmlns:a="http://schemas.openxmlformats.org/drawingml/2006/main">
            <a:off x="960120" y="4718304"/>
            <a:ext cx="46634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8FD3C8"/>
                </a:solidFill>
                <a:latin typeface="Calibri"/>
                <a:ea typeface="Calibri"/>
                <a:cs typeface="Calibri"/>
              </a:rPr>
              <a:t>Why this matters</a:t>
            </a:r>
          </a:p>
        </p:txBody>
      </p:sp>
      <p:sp>
        <p:nvSpPr>
          <p:cNvPr id="10" name="Text 8">
            <a:extLst xmlns:a="http://schemas.openxmlformats.org/drawingml/2006/main">
              <a:ext uri="{FF2B5EF4-FFF2-40B4-BE49-F238E27FC236}">
                <a16:creationId xmlns:a16="http://schemas.microsoft.com/office/drawing/2014/main" id="{C52235B5-539F-4AE6-8FE6-792F8D6059FE}"/>
              </a:ext>
            </a:extLst>
          </p:cNvPr>
          <p:cNvSpPr>
            <a:spLocks xmlns:a="http://schemas.openxmlformats.org/drawingml/2006/main" noGrp="1"/>
          </p:cNvSpPr>
          <p:nvPr/>
        </p:nvSpPr>
        <p:spPr>
          <a:xfrm xmlns:a="http://schemas.openxmlformats.org/drawingml/2006/main">
            <a:off x="960120" y="4992624"/>
            <a:ext cx="466344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50">
                <a:solidFill>
                  <a:srgbClr val="CADCFC"/>
                </a:solidFill>
                <a:latin typeface="Calibri"/>
                <a:ea typeface="Calibri"/>
                <a:cs typeface="Calibri"/>
              </a:rPr>
              <a:t>I tested it deliberately. Knowing the boundary of your own architecture is part of understanding it.</a:t>
            </a:r>
          </a:p>
        </p:txBody>
      </p:sp>
      <p:sp>
        <p:nvSpPr>
          <p:cNvPr id="11" name="Shape 9">
            <a:extLst xmlns:a="http://schemas.openxmlformats.org/drawingml/2006/main">
              <a:ext uri="{FF2B5EF4-FFF2-40B4-BE49-F238E27FC236}">
                <a16:creationId xmlns:a16="http://schemas.microsoft.com/office/drawing/2014/main" id="{66E1A37E-95ED-4B44-84BE-A9FDEDD2A16B}"/>
              </a:ext>
            </a:extLst>
          </p:cNvPr>
          <p:cNvSpPr>
            <a:spLocks xmlns:a="http://schemas.openxmlformats.org/drawingml/2006/main" noGrp="1"/>
          </p:cNvSpPr>
          <p:nvPr/>
        </p:nvSpPr>
        <p:spPr>
          <a:xfrm xmlns:a="http://schemas.openxmlformats.org/drawingml/2006/main">
            <a:off x="6263640" y="4572000"/>
            <a:ext cx="5166360" cy="1371600"/>
          </a:xfrm>
          <a:prstGeom xmlns:a="http://schemas.openxmlformats.org/drawingml/2006/main" prst="roundRect">
            <a:avLst>
              <a:gd name="adj" fmla="val 5333"/>
            </a:avLst>
          </a:prstGeom>
          <a:solidFill xmlns:a="http://schemas.openxmlformats.org/drawingml/2006/main">
            <a:srgbClr val="2B3570"/>
          </a:solidFill>
          <a:ln xmlns:a="http://schemas.openxmlformats.org/drawingml/2006/main" w="12700">
            <a:solidFill>
              <a:srgbClr val="E2E7F0"/>
            </a:solidFill>
            <a:prstDash val="solid"/>
          </a:ln>
        </p:spPr>
      </p:sp>
      <p:sp>
        <p:nvSpPr>
          <p:cNvPr id="12" name="Text 10">
            <a:extLst xmlns:a="http://schemas.openxmlformats.org/drawingml/2006/main">
              <a:ext uri="{FF2B5EF4-FFF2-40B4-BE49-F238E27FC236}">
                <a16:creationId xmlns:a16="http://schemas.microsoft.com/office/drawing/2014/main" id="{F1BEC493-7D3B-4B92-B8B5-E15F3121B501}"/>
              </a:ext>
            </a:extLst>
          </p:cNvPr>
          <p:cNvSpPr>
            <a:spLocks xmlns:a="http://schemas.openxmlformats.org/drawingml/2006/main" noGrp="1"/>
          </p:cNvSpPr>
          <p:nvPr/>
        </p:nvSpPr>
        <p:spPr>
          <a:xfrm xmlns:a="http://schemas.openxmlformats.org/drawingml/2006/main">
            <a:off x="6492240" y="4718304"/>
            <a:ext cx="470916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8FD3C8"/>
                </a:solidFill>
                <a:latin typeface="Calibri"/>
                <a:ea typeface="Calibri"/>
                <a:cs typeface="Calibri"/>
              </a:rPr>
              <a:t>If it were required</a:t>
            </a:r>
          </a:p>
        </p:txBody>
      </p:sp>
      <p:sp>
        <p:nvSpPr>
          <p:cNvPr id="13" name="Text 11">
            <a:extLst xmlns:a="http://schemas.openxmlformats.org/drawingml/2006/main">
              <a:ext uri="{FF2B5EF4-FFF2-40B4-BE49-F238E27FC236}">
                <a16:creationId xmlns:a16="http://schemas.microsoft.com/office/drawing/2014/main" id="{38B57E71-0ED5-41AF-9B70-AF7AB6A9AD0A}"/>
              </a:ext>
            </a:extLst>
          </p:cNvPr>
          <p:cNvSpPr>
            <a:spLocks xmlns:a="http://schemas.openxmlformats.org/drawingml/2006/main" noGrp="1"/>
          </p:cNvSpPr>
          <p:nvPr/>
        </p:nvSpPr>
        <p:spPr>
          <a:xfrm xmlns:a="http://schemas.openxmlformats.org/drawingml/2006/main">
            <a:off x="6492240" y="4992624"/>
            <a:ext cx="4709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50">
                <a:solidFill>
                  <a:srgbClr val="CADCFC"/>
                </a:solidFill>
                <a:latin typeface="Calibri"/>
                <a:ea typeface="Calibri"/>
                <a:cs typeface="Calibri"/>
              </a:rPr>
              <a:t>Replace the Virtual Private Gateway with an AWS Transit Gateway, which does support transitive routing, but at higher hourly and per-attachment cost. The brief does not require it.</a:t>
            </a:r>
          </a:p>
        </p:txBody>
      </p:sp>
    </p:spTree>
    <p:extLst>
      <p:ext uri="{BB962C8B-B14F-4D97-AF65-F5344CB8AC3E}">
        <p14:creationId xmlns:p14="http://schemas.microsoft.com/office/powerpoint/2010/main" val="1412116044"/>
      </p:ext>
    </p:extLst>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2026-07-27T08:59:53.4350000Z</dcterms:created>
  <dcterms:modified xsi:type="dcterms:W3CDTF">2026-07-27T08:59:53.4350000Z</dcterms:modified>
</coreProperties>
</file>