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e08c9969a1d48e0" /><Relationship Type="http://schemas.openxmlformats.org/officeDocument/2006/relationships/extended-properties" Target="/docProps/app.xml" Id="R680526afd1e54cca" /><Relationship Type="http://schemas.openxmlformats.org/officeDocument/2006/relationships/officeDocument" Target="/ppt/presentation.xml" Id="Red7378f00906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53e02e32f4159"/>
  </p:sldMasterIdLst>
  <p:notesMasterIdLst>
    <p:notesMasterId xmlns:r="http://schemas.openxmlformats.org/officeDocument/2006/relationships" r:id="R9918aaac00534a16"/>
  </p:notesMasterIdLst>
  <p:sldIdLst>
    <p:sldId xmlns:r="http://schemas.openxmlformats.org/officeDocument/2006/relationships" id="256" r:id="Ra46cef941bae464b"/>
    <p:sldId xmlns:r="http://schemas.openxmlformats.org/officeDocument/2006/relationships" id="257" r:id="R403a076981164fe0"/>
    <p:sldId xmlns:r="http://schemas.openxmlformats.org/officeDocument/2006/relationships" id="258" r:id="R0d67dda84ff54956"/>
    <p:sldId xmlns:r="http://schemas.openxmlformats.org/officeDocument/2006/relationships" id="259" r:id="R09eaa71e2d8743d6"/>
    <p:sldId xmlns:r="http://schemas.openxmlformats.org/officeDocument/2006/relationships" id="260" r:id="R31e4f6986df348a6"/>
    <p:sldId xmlns:r="http://schemas.openxmlformats.org/officeDocument/2006/relationships" id="261" r:id="R766363ee10584037"/>
    <p:sldId xmlns:r="http://schemas.openxmlformats.org/officeDocument/2006/relationships" id="262" r:id="R1530eadf2f0642b3"/>
    <p:sldId xmlns:r="http://schemas.openxmlformats.org/officeDocument/2006/relationships" id="263" r:id="Rfbc7146d7bcb41a7"/>
    <p:sldId xmlns:r="http://schemas.openxmlformats.org/officeDocument/2006/relationships" id="264" r:id="Raa319ac38a7444e9"/>
    <p:sldId xmlns:r="http://schemas.openxmlformats.org/officeDocument/2006/relationships" id="265" r:id="R69370b5cc2b44870"/>
    <p:sldId xmlns:r="http://schemas.openxmlformats.org/officeDocument/2006/relationships" id="266" r:id="Rebe31ac0dfb14531"/>
    <p:sldId xmlns:r="http://schemas.openxmlformats.org/officeDocument/2006/relationships" id="267" r:id="Rd1e58416d6364017"/>
    <p:sldId xmlns:r="http://schemas.openxmlformats.org/officeDocument/2006/relationships" id="268" r:id="Rbec5649441ec411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cf3a56abaed4f57" /><Relationship Type="http://schemas.openxmlformats.org/officeDocument/2006/relationships/slideMaster" Target="/ppt/slideMasters/slideMaster1.xml" Id="Re5953e02e32f4159" /><Relationship Type="http://schemas.openxmlformats.org/officeDocument/2006/relationships/notesMaster" Target="/ppt/notesMasters/notesMaster1.xml" Id="R9918aaac00534a16" /><Relationship Type="http://schemas.openxmlformats.org/officeDocument/2006/relationships/presProps" Target="/ppt/presProps.xml" Id="R1968ed9996264887" /><Relationship Type="http://schemas.openxmlformats.org/officeDocument/2006/relationships/viewProps" Target="/ppt/viewProps.xml" Id="Rb0db7cb7ea70490a" /><Relationship Type="http://schemas.openxmlformats.org/officeDocument/2006/relationships/tableStyles" Target="/ppt/tableStyles.xml" Id="R6cefc6b5eb1f4724" /><Relationship Type="http://schemas.openxmlformats.org/officeDocument/2006/relationships/slide" Target="/ppt/slides/slide1.xml" Id="Ra46cef941bae464b" /><Relationship Type="http://schemas.openxmlformats.org/officeDocument/2006/relationships/slide" Target="/ppt/slides/slide2.xml" Id="R403a076981164fe0" /><Relationship Type="http://schemas.openxmlformats.org/officeDocument/2006/relationships/slide" Target="/ppt/slides/slide3.xml" Id="R0d67dda84ff54956" /><Relationship Type="http://schemas.openxmlformats.org/officeDocument/2006/relationships/slide" Target="/ppt/slides/slide4.xml" Id="R09eaa71e2d8743d6" /><Relationship Type="http://schemas.openxmlformats.org/officeDocument/2006/relationships/slide" Target="/ppt/slides/slide5.xml" Id="R31e4f6986df348a6" /><Relationship Type="http://schemas.openxmlformats.org/officeDocument/2006/relationships/slide" Target="/ppt/slides/slide6.xml" Id="R766363ee10584037" /><Relationship Type="http://schemas.openxmlformats.org/officeDocument/2006/relationships/slide" Target="/ppt/slides/slide7.xml" Id="R1530eadf2f0642b3" /><Relationship Type="http://schemas.openxmlformats.org/officeDocument/2006/relationships/slide" Target="/ppt/slides/slide8.xml" Id="Rfbc7146d7bcb41a7" /><Relationship Type="http://schemas.openxmlformats.org/officeDocument/2006/relationships/slide" Target="/ppt/slides/slide9.xml" Id="Raa319ac38a7444e9" /><Relationship Type="http://schemas.openxmlformats.org/officeDocument/2006/relationships/slide" Target="/ppt/slides/slide10.xml" Id="R69370b5cc2b44870" /><Relationship Type="http://schemas.openxmlformats.org/officeDocument/2006/relationships/slide" Target="/ppt/slides/slide11.xml" Id="Rebe31ac0dfb14531" /><Relationship Type="http://schemas.openxmlformats.org/officeDocument/2006/relationships/slide" Target="/ppt/slides/slide12.xml" Id="Rd1e58416d6364017" /><Relationship Type="http://schemas.openxmlformats.org/officeDocument/2006/relationships/slide" Target="/ppt/slides/slide13.xml" Id="Rbec5649441ec411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568e98d11c148b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873ecbf6f8142cd" /><Relationship Type="http://schemas.openxmlformats.org/officeDocument/2006/relationships/notesMaster" Target="/ppt/notesMasters/notesMaster1.xml" Id="R44460f2ad9cb4eb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481abe6001e4104" /><Relationship Type="http://schemas.openxmlformats.org/officeDocument/2006/relationships/notesMaster" Target="/ppt/notesMasters/notesMaster1.xml" Id="R67e2576a00514b7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1abc0360c284b10" /><Relationship Type="http://schemas.openxmlformats.org/officeDocument/2006/relationships/notesMaster" Target="/ppt/notesMasters/notesMaster1.xml" Id="Re3dcc8dcdb344e7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4aa858e29f349ad" /><Relationship Type="http://schemas.openxmlformats.org/officeDocument/2006/relationships/notesMaster" Target="/ppt/notesMasters/notesMaster1.xml" Id="Rfe9e7d02799d42a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5e7dea42a7f4967" /><Relationship Type="http://schemas.openxmlformats.org/officeDocument/2006/relationships/notesMaster" Target="/ppt/notesMasters/notesMaster1.xml" Id="Rbd94231e4bc741d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a46369b459d477f" /><Relationship Type="http://schemas.openxmlformats.org/officeDocument/2006/relationships/notesMaster" Target="/ppt/notesMasters/notesMaster1.xml" Id="R3109e95a3df242f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3ace80e9370487e" /><Relationship Type="http://schemas.openxmlformats.org/officeDocument/2006/relationships/notesMaster" Target="/ppt/notesMasters/notesMaster1.xml" Id="R6d32e80022594fe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16db2561a304dcd" /><Relationship Type="http://schemas.openxmlformats.org/officeDocument/2006/relationships/notesMaster" Target="/ppt/notesMasters/notesMaster1.xml" Id="Rcfd9f8f74ed8454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7e1ffa8436348f6" /><Relationship Type="http://schemas.openxmlformats.org/officeDocument/2006/relationships/notesMaster" Target="/ppt/notesMasters/notesMaster1.xml" Id="R1f53b84befe947d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0172e4aac7949a4" /><Relationship Type="http://schemas.openxmlformats.org/officeDocument/2006/relationships/notesMaster" Target="/ppt/notesMasters/notesMaster1.xml" Id="R52227095b7c342c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25c7fafdd494f95" /><Relationship Type="http://schemas.openxmlformats.org/officeDocument/2006/relationships/notesMaster" Target="/ppt/notesMasters/notesMaster1.xml" Id="R146389dc891f452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71a64acb3ab4d97" /><Relationship Type="http://schemas.openxmlformats.org/officeDocument/2006/relationships/notesMaster" Target="/ppt/notesMasters/notesMaster1.xml" Id="R23033a724653449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1abb6a4f8a24dd4" /><Relationship Type="http://schemas.openxmlformats.org/officeDocument/2006/relationships/notesMaster" Target="/ppt/notesMasters/notesMaster1.xml" Id="R629274ad11ae405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Casper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Open with the one-line outcome: three cells, two providers and two encrypted links. State that this is one shared team deck.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Jeff + Adelene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Separate control-plane evidence from data-plane evidence. Emphasise five positive passes and one expected negative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Soo Fern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Use the lessons as recommendations for the next team; do not read the cards verbatim.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All members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Backup slide only. Answer with the claim boundary and point to timestamped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Casper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Close on three claims: evidenced system, controlled recovery, and explicit remaining gates.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Casper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Explain that speaking ownership is provisional until team review. Use the six items only as signposts.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Jeff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Trace left to right. Distinguish VGW network hub from the ALB application entry. State that Azure/VPN #2 may be parked while dated evidence remains valid.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Bernard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Land the backward-planning decision and the immovable 30 August teardown deadline.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Bernard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Do not overclaim completion: team review, attended cutover and final teardown are still pending.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Bernard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Explain least privilege, explicit /32 administration, CloudTrail, Flow Logs, CloudWatch metric math and SNS.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Bernard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Use timestamped cost evidence. Explain why Azure is parked and why recovery desired capacity is zero.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Soo Fern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Own the constraints and explain the workaround rather than presenting them as platform defects.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Provisional presenter: Adelene</a:t>
            </a:r>
          </a:p>
          <a:p xmlns:a="http://schemas.openxmlformats.org/drawingml/2006/main">
            <a:r>
              <a:t>Team review status: speaking order and ownership are not final.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Pause after the failed ping. Explain that VGW does not provide transitive routing and the negative result is expected.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docs/EG334S_Project_Report.docx</a:t>
            </a:r>
          </a:p>
          <a:p xmlns:a="http://schemas.openxmlformats.org/drawingml/2006/main">
            <a:r>
              <a:t>- docs/img/core-network-vpn-topology-flat.svg</a:t>
            </a:r>
          </a:p>
          <a:p xmlns:a="http://schemas.openxmlformats.org/drawingml/2006/main">
            <a:r>
              <a:t>- docs/iac/HUB_ALB.md</a:t>
            </a:r>
          </a:p>
          <a:p xmlns:a="http://schemas.openxmlformats.org/drawingml/2006/main">
            <a:r>
              <a:t>- docs/iac/HUB_RECOVERY.md</a:t>
            </a:r>
          </a:p>
          <a:p xmlns:a="http://schemas.openxmlformats.org/drawingml/2006/main">
            <a:r>
              <a:t>- data/state.json and data/inventory.json (timestamped live-state inputs)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fa7b0ffaa49c0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4c51664dad44ceb" /><Relationship Type="http://schemas.openxmlformats.org/officeDocument/2006/relationships/slideLayout" Target="/ppt/slideLayouts/slideLayout1.xml" Id="R587c42738395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c42738395423f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13b394c4144b6" /><Relationship Type="http://schemas.openxmlformats.org/officeDocument/2006/relationships/notesSlide" Target="/ppt/notesSlides/notesSlide1.xml" Id="R4dc0d5129d5247e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668b692fc427a" /><Relationship Type="http://schemas.openxmlformats.org/officeDocument/2006/relationships/notesSlide" Target="/ppt/notesSlides/notesSlide10.xml" Id="Rc0f4a97a4a714e8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73bbd19b44306" /><Relationship Type="http://schemas.openxmlformats.org/officeDocument/2006/relationships/notesSlide" Target="/ppt/notesSlides/notesSlide11.xml" Id="R2a9575dea53547e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cb17f91e4138" /><Relationship Type="http://schemas.openxmlformats.org/officeDocument/2006/relationships/notesSlide" Target="/ppt/notesSlides/notesSlide12.xml" Id="Rde95ab1115824ea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1201748b4193" /><Relationship Type="http://schemas.openxmlformats.org/officeDocument/2006/relationships/notesSlide" Target="/ppt/notesSlides/notesSlide13.xml" Id="R57157085e7e9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54f8358ab41d1" /><Relationship Type="http://schemas.openxmlformats.org/officeDocument/2006/relationships/notesSlide" Target="/ppt/notesSlides/notesSlide2.xml" Id="R348536648d5d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0f37006d4f48" /><Relationship Type="http://schemas.openxmlformats.org/officeDocument/2006/relationships/notesSlide" Target="/ppt/notesSlides/notesSlide3.xml" Id="R983f54912b6c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b6120c854a0c" /><Relationship Type="http://schemas.openxmlformats.org/officeDocument/2006/relationships/notesSlide" Target="/ppt/notesSlides/notesSlide4.xml" Id="Rbe5c6e85ec8f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b14f71a04bd6" /><Relationship Type="http://schemas.openxmlformats.org/officeDocument/2006/relationships/notesSlide" Target="/ppt/notesSlides/notesSlide5.xml" Id="R3d62ea096f42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a2e9226164b1b" /><Relationship Type="http://schemas.openxmlformats.org/officeDocument/2006/relationships/notesSlide" Target="/ppt/notesSlides/notesSlide6.xml" Id="R9cf77f9f082f48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d512a46774138" /><Relationship Type="http://schemas.openxmlformats.org/officeDocument/2006/relationships/notesSlide" Target="/ppt/notesSlides/notesSlide7.xml" Id="R4a24f196a8f14ce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49a8965964b80" /><Relationship Type="http://schemas.openxmlformats.org/officeDocument/2006/relationships/notesSlide" Target="/ppt/notesSlides/notesSlide8.xml" Id="Rcc4e1128c596467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125255954474b" /><Relationship Type="http://schemas.openxmlformats.org/officeDocument/2006/relationships/notesSlide" Target="/ppt/notesSlides/notesSlide9.xml" Id="Re952388fd2ed462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0049494B-021A-45FD-82F2-3E5003A26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-1371600"/>
            <a:ext cx="4754880" cy="4754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E740233-67CE-46B3-ABA5-C1ABE7E65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4023360"/>
            <a:ext cx="3108960" cy="31089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18E77DD-0D25-4A6A-9AA2-BB30A9C4C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37160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EG334S  ·  GROUP PRESENTATION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BFD711D-AF50-43DD-B524-633BE9494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828800"/>
            <a:ext cx="91440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2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Delivering a Multi-Cloud Build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5D92733-D4E4-477A-AD59-78E97977F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43200"/>
            <a:ext cx="8595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Architecture, delivery, evidence and controlled recovery</a:t>
            </a:r>
          </a:p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across AWS and Azure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E6FDBE77-2626-47CA-9A23-6C974FE0E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206240"/>
            <a:ext cx="4206240" cy="86868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78AE00D-5A36-40D0-A842-1EED893C6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15968"/>
            <a:ext cx="38404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Project Team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713774D-47AE-4893-93AE-ADDEB1670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3840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Casper · Jeff · Bernard · Adelene · Soo Fern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7B22A21C-7A0A-4CD2-ADA2-20A49C374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6928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HyEnt  ·  3 cloud cells  ·  2 IPSec tunnels  ·  2 providers</a:t>
            </a:r>
          </a:p>
        </p:txBody>
      </p:sp>
    </p:spTree>
    <p:extLst>
      <p:ext uri="{BB962C8B-B14F-4D97-AF65-F5344CB8AC3E}">
        <p14:creationId xmlns:p14="http://schemas.microsoft.com/office/powerpoint/2010/main" val="118754442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E70D08B-5EFA-4CC4-9BC3-1454EEAB4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6, RESULTS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0722F3E-A66A-4089-B491-15A867723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How we know it worked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2ADBAE0-C604-412A-A163-DEF9844A1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44752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We tested control and data planes because a tunnel can report UP while carrying no traffic.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73E7516-E5DF-405D-AFA0-DC8317C0F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E7A46"/>
                </a:solidFill>
                <a:latin typeface="Cambria"/>
                <a:ea typeface="Cambria"/>
                <a:cs typeface="Cambria"/>
              </a:rPr>
              <a:t>0%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730679-6970-4522-B56F-4B2FFE17E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packet loss, both tunnels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A59B81-0463-4856-8082-BA16E8503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254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F464FEB-E723-4C42-813D-A0F3C8257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ttl proves it was routed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168E5AD-9E5D-40F8-9961-714EBBF6E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C7293"/>
                </a:solidFill>
                <a:latin typeface="Cambria"/>
                <a:ea typeface="Cambria"/>
                <a:cs typeface="Cambria"/>
              </a:rPr>
              <a:t>6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B90283DD-9D05-4D87-AB1F-04DE012D8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5 pass · 1 expected fail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6BF9E89-9104-4B56-AF68-0AE20E3E1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1920240"/>
            <a:ext cx="25146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2FCB266-664B-4E75-BF69-444BF39DB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2670048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providers, one HTTP request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F64147B5-CC9B-4539-BE0C-ECF215838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291840"/>
            <a:ext cx="10881360" cy="1335024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DADB7CC-1B06-4F29-9171-6EDEF9B53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19856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The strongest single result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DFFCAF09-E7F7-4DF9-B936-11D3CC947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4176"/>
            <a:ext cx="103327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curl http://10.1.1.x   →   &lt;h1&gt;EG334S · AWS public cloud&lt;/h1&gt;  (served by the template itself)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D5EB4333-3A00-4A37-8F83-97889B6C2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41648"/>
            <a:ext cx="1033272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 complete application request, issued from a virtual machine in Azure in Singapore, crossed an encrypted tunnel over the public internet, was served by Apache in AWS in Ireland, and returned by the same path.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862C0B66-1137-4E21-AB33-F189E57D9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B526848-0D5F-474E-8D65-97B4E8C02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Control plane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EEF9CCBA-0799-4C85-A447-A33036C09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Dated telemetry: both VPNs reported UP; routes accepted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A506E4C4-1869-4C43-B832-CDAA409DE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2FDDB957-B159-490A-B63D-28A2A12B6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Data plane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F650D779-BFF0-4464-9A7C-B215DC53A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Dated ICMP evidence: 0% loss; ttl 254</a:t>
            </a:r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2EF0A2EB-E012-47EC-B853-67901E89C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6495A461-A6E5-4737-B6A4-BDE16ECB9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Application layer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4DC4E8C-2E02-4752-9ECD-0D4541DAE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HTTP served across two cloud providers</a:t>
            </a: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298DC9B4-84A8-4F63-868F-F5C5AF5EB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14F0AC62-83EA-4745-9AD0-F31AF9457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Negative test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F88570EF-3D0F-4DAB-B0FA-848298482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Transitive path fails, as designed and documented</a:t>
            </a:r>
          </a:p>
        </p:txBody>
      </p:sp>
    </p:spTree>
    <p:extLst>
      <p:ext uri="{BB962C8B-B14F-4D97-AF65-F5344CB8AC3E}">
        <p14:creationId xmlns:p14="http://schemas.microsoft.com/office/powerpoint/2010/main" val="11529340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09D2B7E-4506-4A8E-B901-A95450DB8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6, LESSONS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5118E4F-43A6-4ECD-9B95-602314B5C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What we would tell the next team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FB26E3A-2C68-4823-89B3-834E8D4CF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4D634D0C-84C5-4871-97F2-3E191B944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71BA805-7583-4411-87A9-E4BD5561D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86E7DE7-E2D5-4FF4-BC7A-61111B668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“Tunnel UP” means almost nothing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BACD9CD-185C-4384-B374-C4C6EAA20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It means two gateways shook hands. Four times out of five a VPN that won't pass traffic has a routing or security-group problem, not an IPSec problem. Debug what you built before you suspect what the provider manages.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13C1B1E-11B1-4817-8050-48AB65FFA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2391458-0084-4C1B-8956-65BFD050C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9BD0C37-5A92-4C9D-9700-4CA034A80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B7C9A2A2-E291-4F63-98FF-4AB9ECBD6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Read the quota before choosing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6F3F944-D3AC-412D-903E-B8A358846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deployments failed while VM sizes were guessed. One quota query showed what the subscription allowed. Diagnose; do not guess.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0E01D694-805D-4F9C-B47F-C25BFBC52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30CE7543-0D9A-48AC-AA29-673E1C91E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7AF9542D-2977-4C89-ADCB-86994DA87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FFA9EA7C-98F2-40A3-8AED-1A48D560B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Permissions shape architecture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0AC8923A-87ED-4FE1-A63F-55ABDE50D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first design used an IAM role the account forbade. A design is worthless if the account cannot build it; check permissions before designing around them.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71DBB545-AF49-4945-BDC9-5B09FCE72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3CB50A8D-BB18-4B58-82B6-4CDC5218B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00D56E18-EB3D-43B7-8A7C-D0ED6D181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AC5E51A2-58B5-4898-A40A-0BCA72AB6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Size the control to the risk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81ECB3A7-18D8-4D18-901C-69771D06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 budget far above lab-scale spending is a control that can never fire. Thresholds have to match the failure you are actually guarding against.</a:t>
            </a:r>
          </a:p>
        </p:txBody>
      </p:sp>
    </p:spTree>
    <p:extLst>
      <p:ext uri="{BB962C8B-B14F-4D97-AF65-F5344CB8AC3E}">
        <p14:creationId xmlns:p14="http://schemas.microsoft.com/office/powerpoint/2010/main" val="20081427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9AA357A-423D-4741-85CE-2F80D7495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PREPARED ANSWERS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C3F4139-2985-4686-A2E0-762E229BA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Questions we expect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4509F9E-C7E6-4890-A2E0-CB3EB6B40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1E933F5-3CC3-4929-B3BB-9B023FC5A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CEA080-044F-4889-9AC1-CCCCC5EE4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is Azure in Singapore and not beside AWS in Ireland?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7CD91F8-30AD-4459-B9A6-F9ADD720E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Deliberate trade-off. Ireland would give a ~15 ms tunnel, but every action in this demo would cross to Europe. Singapore gives a responsive demo at the cost of a longer tunnel, and tunnel latency is invisible to you, demo lag is not.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4466F8ED-BC84-4E7A-B3E1-A7EA96A2E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52765B4-BB94-4A17-9993-CE4BF4C9B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86236B55-008C-4524-B989-0E57AF93F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Can the on-premises server reach Azure?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964ABD4-9BE7-4DA6-B3A2-1EA1794D4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No, and that is by design. An AWS VGW does not do transitive routing. A Transit Gateway would enable it, at higher cost. The brief does not require it.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60CEB46E-1214-43D7-95A0-87A02643F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5D8F21A8-741D-4DF1-928C-8E50453F5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4E66467E-4EF7-480C-B065-72FF9DE1D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two tunnels per VPN connection, with one down?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77485C54-238C-441A-912E-6D2D5FC23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always provisions two for redundancy. We configured one as active and one as standby. Both could be brought up for high availability.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3AC5A1F5-CC00-4F60-8252-19BB13299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142041A9-DD2A-4E1F-A418-0289CE3C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A502EED5-3626-4306-B994-7354E0CCA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Did you implement CloudWatch, CloudTrail or Flow Logs?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F9F1245B-A940-4094-A3B2-3EC53A53F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Yes. Multi-region CloudTrail uses log-file validation; both AWS VPCs send Flow Logs to S3; CloudWatch metric-math alarms evaluate both tunnels and notify SNS. The timestamped dashboard is available for live evidence.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77FDD143-C42C-4222-BC75-D8DB91B9F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4E78A63B-45FA-4DA6-B59D-9F75789EB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79F672D-C3A8-46ED-8994-7117CE8CB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What does this cost, and how do you control it?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08F47206-E947-40DB-95CE-CD75A593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Costs are timestamped, not implied current. Azure VPN Gateway is parked between attended tests; AWS uses a zero-capacity recovery group. Daily/monthly guardrails and the teardown register bound exposure.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010D82AF-A924-4CAD-9EC8-8836646F4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4F392B2-91C7-4D83-820F-1A958FB39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A85CBAF5-BB22-44B9-BD58-0FED5985F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How do you know nothing gets left running?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9055B98-2D6A-403A-A2C4-60AE7E907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Delete recovery and ALB integrations first, then VPN #2, the hub owner and on-prem stack; delete the Azure resource group; finally run fail-closed verification in every region.</a:t>
            </a:r>
          </a:p>
        </p:txBody>
      </p:sp>
    </p:spTree>
    <p:extLst>
      <p:ext uri="{BB962C8B-B14F-4D97-AF65-F5344CB8AC3E}">
        <p14:creationId xmlns:p14="http://schemas.microsoft.com/office/powerpoint/2010/main" val="48760899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D24E56E-6928-4DD9-8652-C97E96CCC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108960"/>
            <a:ext cx="5120640" cy="5120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CA84E6FF-36B6-43DE-B272-A4E52FB49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188720"/>
            <a:ext cx="10515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IN SUMMARY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C946916-4180-48F9-AB71-0AD1157E6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600200"/>
            <a:ext cx="10058400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The system is evidenced,</a:t>
            </a:r>
          </a:p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and the remaining gates are explicit.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03012E65-800E-4794-8908-4AC787A6A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E7E908C-96CF-4201-8C7A-165D2C451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5C3DBF1-7B65-4E3B-941C-93F5505DB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09067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Three cloud cells, two providers and two IPSec VPNs, supported by dated network- and application-layer evidence.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9C8F8993-61D9-4BCA-8832-5B84EE447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A19EF788-B685-487C-8BA2-EB7F1D16D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92734146-F97F-4248-ABF2-453FC6B88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86791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The existing hub EC2 is now behind a two-AZ ALB; cold recovery stays at desired capacity zero.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F8181215-F195-4C37-8716-B2B66D48D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8324"/>
          </a:solidFill>
          <a:ln xmlns:a="http://schemas.openxmlformats.org/drawingml/2006/main" w="12700">
            <a:solidFill>
              <a:srgbClr val="D98324"/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68268FB6-B62A-4103-8182-3C01EE9CC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8BA30D4-C659-424C-9644-DC6436992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64515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Team review, attended cutover drill and final verified teardown remain explicit gates.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D5C3197-D7AD-420E-A8A4-211F381DD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623560"/>
            <a:ext cx="100584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 i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Thank you — questions, or a chaptered live demonstration.</a:t>
            </a:r>
          </a:p>
        </p:txBody>
      </p:sp>
    </p:spTree>
    <p:extLst>
      <p:ext uri="{BB962C8B-B14F-4D97-AF65-F5344CB8AC3E}">
        <p14:creationId xmlns:p14="http://schemas.microsoft.com/office/powerpoint/2010/main" val="19448479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FF2862-B43A-491D-B856-4514B8C6E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WHAT WE WILL COVER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D1DC8E90-3C36-471E-B88B-5073B0E3A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Agenda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E9758C8E-335E-41A9-A139-164D78B1E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5E7279E-D4D5-432E-AF4C-97B8CB37C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D0ECD79-59CB-431F-95D4-696A0C6FD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44475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Architecture &amp; scope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83D7483-36ED-48AE-962E-014C25D76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73736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cells, two IPSec VPNs, integrated AWS hub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C884AEF1-5190-4116-AF10-9C669FC8C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714D0E8A-3771-495C-BE98-FD3599030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0798E84-776D-44F3-AA73-1077B7585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231136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Build &amp; delivery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21749F3F-82F7-4A90-B987-3FCA87B56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523744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CloudFormation, Bicep, critical path and ownership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4B376C7D-4F69-49A8-BA99-E4D55422C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12981CD-AF80-4EE8-B99C-C67BA45B3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F671BAA-2F58-4136-A5CF-4255C4EF0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017520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Security &amp; monitoring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36B3C2E3-595A-4537-81A5-FC274483A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310128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SG/NSG, CloudTrail, Flow Logs, CloudWatch and SNS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7E6225FC-0A8D-4727-B45A-57C3474F4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30099CE-340B-460D-9AFD-40272FB05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512E93EF-3216-42D0-85EC-DB306DEA7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803904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Cost &amp; recovery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082725FD-6F9D-4DD4-A527-EFEDB8DC2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096512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Guardrails, ALB, cold recovery and 10-minute objective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3309AE4F-FD6E-48D3-B3AD-BEF108209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45535F08-680A-4CFE-986F-56504E1DF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1E9D5575-A3D3-4A33-BE5A-5DC024F9C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590288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Constraints &amp; tests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614E1E86-B01A-4DA2-A84E-9CAD97033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882896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What worked, expected failure and evidence boundary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9834B216-3659-42CB-919B-2E87CBC3F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696C903A-C6FB-4313-93C7-F27E8191E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8B303483-9A0E-4FDC-B824-3579FC444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37667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Teardown &amp; lessons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87256C79-15D0-4E70-B0A2-ACF0A2F1F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66928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Controlled decommissioning and assessor Q&amp;A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F7EB8B3A-AB37-426E-87C1-3BDF7F39A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1481328"/>
            <a:ext cx="3108960" cy="278892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5D8574A5-B8B8-4232-94F4-267F8F76F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627632"/>
            <a:ext cx="26517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Provisional speaking map</a:t>
            </a: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423E99F1-42A4-42D4-B0F3-665FC1119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920240"/>
            <a:ext cx="2697480" cy="2240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Casper · architecture &amp; summary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Jeff · VPC/VNet and VPNs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Adelene · addressing and routing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Soo Fern · workloads and lessons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Bernard · delivery, controls &amp; recovery</a:t>
            </a:r>
          </a:p>
        </p:txBody>
      </p:sp>
    </p:spTree>
    <p:extLst>
      <p:ext uri="{BB962C8B-B14F-4D97-AF65-F5344CB8AC3E}">
        <p14:creationId xmlns:p14="http://schemas.microsoft.com/office/powerpoint/2010/main" val="188080761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8F271A6-B845-4574-89B2-7E9C6A1D8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1, CONTEXT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04AC798D-FBA5-4244-845E-55EA70E5C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Three cells, two tunnels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1CC4849F-2545-4E74-A7F0-E68051313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C5C34D-2147-4757-9610-654625F41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Simulated on-prem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D635170-F970-41F8-B56B-F552FBB95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us-east-1 · N. Virginia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81DB7B2-3031-426D-B0DF-061A3C893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45161E1-B098-4D3F-9850-57C0F08DF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strongSwan customer gateway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+ test server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05427110-514A-44E1-90A4-96A1BB436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772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78F224A-8E53-48EB-835E-9B23263EA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AWS public cloud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0012A39-76A5-4ED4-BA3B-9EF8D908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eu-west-1 · Ireland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999F117-3E46-455A-8AA9-838F686F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6B00311F-7534-4354-B233-B33C4F9A7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ALB → existing EC2 10.1.1.61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cold recovery ASG · desired 0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75B516D2-7D01-41A1-9FA1-A180E2F8F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64FC2D53-FD22-4251-AD08-893C4444C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84026B2-3FEC-452E-BB31-2168323BC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southeastasia · Singapore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A2912735-4359-42D2-9B72-1D504D3F1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6FEA2FC-F2DB-4E0E-80F8-B629E8B07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nginx web server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0EC0D082-2F66-43A8-8C78-41D692623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315D64C-F465-4A64-9E3A-777D5C5B7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#1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B3FBDBF-9D8A-4A90-8D03-641047885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~69 ms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164F13CE-BBC8-47DC-A860-28A347DEF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A8AE70E4-D4B7-4D4C-8C33-D209870F2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#2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EC13F2DB-C975-406E-90BC-C1D518DBD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~189 ms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A2986EAD-7B50-4989-91C3-190DED5B6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206240"/>
            <a:ext cx="1088136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90111161-CC92-46F5-8111-CA6F6B984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07408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Dated evidence: VPN #1 ~69 ms and VPN #2 ~189 ms. Live operating state is timestamped separately.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6E95D68B-08BD-4E44-A663-862E3F918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54880"/>
            <a:ext cx="10332720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design and current state are separate claims. Azure/VPN #2 may be parked for cost control; dated ICMP and HTTP evidence remains in the report.</a:t>
            </a:r>
          </a:p>
        </p:txBody>
      </p:sp>
    </p:spTree>
    <p:extLst>
      <p:ext uri="{BB962C8B-B14F-4D97-AF65-F5344CB8AC3E}">
        <p14:creationId xmlns:p14="http://schemas.microsoft.com/office/powerpoint/2010/main" val="14046348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1CFD3AB-5040-4873-934F-F1B7F6C5F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2, DELIVERY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0E2CBFA8-50B0-465B-8872-702633B27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We planned backwards from the deadline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96C3B3D0-AE57-4719-9732-A3344DB58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08760"/>
            <a:ext cx="521208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AE81466-644C-4693-97A5-6B0A30DDF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664208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The fixed point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6DB9D0-FE3E-4032-ABBE-0FC6871CD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938528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30 Aug 2026, 23:59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58F7669-B570-4285-8609-387E03D3E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87168"/>
            <a:ext cx="475488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Decommission deadline. Marks are deducted for anything left running. Everything else was fitted into the runway before it.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96DA7B05-29BF-4D15-8151-1BB77CC2B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1508760"/>
            <a:ext cx="525780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2FF15CC0-2913-47AD-AC8E-152E6A361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664208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The chain that decides the finish date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F06DCD13-F99F-484D-B9DB-21DF5A6FF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965960"/>
            <a:ext cx="48463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CIDR  →  networks  →  compute  →  VPN #1  →  VPN #2  →  test  →  demo  →  decommission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7AD29CB-8F20-4D10-9D06-A00316E97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97480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Anything off this chain is parallel work. If time runs short you protect the chain and sacrifice the rest, never the reverse.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37E75E85-191B-4413-ACB8-68CF36997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611880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the addressing scheme came first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E2321CB-7429-45DE-87CA-F7DE9153F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977640"/>
            <a:ext cx="10881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Overlapping address ranges are the number one cause of "the tunnel says UP but nothing routes". Every later decision inherits from the addressing table, so we locked three non-overlapping ranges before anyone built anything. That single decision removed the most likely failure mode from the whole project.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F3313B06-28B5-4670-A127-0DB8D1B78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807ADFC6-F600-4A37-958C-8EA413972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5001D1B7-EA49-44F2-ADAD-36EE28451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0CE96A78-49A7-49B1-BFA3-236C50E9A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FC012CF0-BA6B-40F3-8107-FA6BF8CD4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B20A9088-694D-495C-9C9A-35CC72947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public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D8F4D363-2F37-4498-9C75-6F2BBDB86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D7E412C8-E90C-4956-B719-B3728A4AA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7710B338-9CC7-4692-B3E5-215AE55FB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</p:spTree>
    <p:extLst>
      <p:ext uri="{BB962C8B-B14F-4D97-AF65-F5344CB8AC3E}">
        <p14:creationId xmlns:p14="http://schemas.microsoft.com/office/powerpoint/2010/main" val="54472269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8B488AB-6577-4F9C-A3ED-7A9089A67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2, DELIVERY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25C4DA0D-2160-4B2D-B437-1B9F34F8B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Where we ended up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165AAA52-FDA8-4CF4-BA58-DFC8A5908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163F094-8822-4175-8AC9-CEFAE8A94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4E6E3C3-2015-4D4B-B09C-8D7806908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C7D2CCD-B533-4354-9C8A-5035CDF3C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CIDR scheme locked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09829E8-9980-4B47-86A0-5537CBEE6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non-overlapping ranges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68C42A9-7244-46AE-BA2D-74DAE433C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D83F1A44-FD90-43C5-9F26-53CF41FB0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DA52254E-2F17-43BD-8A08-8EB85EAD4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B32F5823-B72A-46CA-B271-D597E0B47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58A7DFC-D828-4393-8F4D-58E212DE6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All three networks built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3097E7D-8294-441B-9FE5-840F92AA7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Dated evidence · current state separate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83A137EE-AA9F-49B4-B75B-0BDBF6F3F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49E9A86E-6958-496B-A0F7-655567C4F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E0FC16F4-D1B1-4A1F-80E2-B30364EE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3BF2A4F0-74EB-4DAA-864E-A71C772D1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0164A356-3C35-4D1F-A60C-DCF15A79D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First tunnel passing traffic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686ED60-9025-4322-BA93-54E7F62AD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 ↔ AWS, 0% loss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11EA56CB-BD38-4FCF-9CED-5D0252D41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B4DD9549-DB1D-47C5-B5C4-21509C3B3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66B10136-2E06-464A-BCE5-B1A692152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B4B3E925-DD9E-4E8E-8424-82D37D5EA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813AF785-9028-45F3-A829-C7DC0D2BA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Multi-cloud proven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9A7EFC71-1783-46AF-B2F1-4FF04D2A4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 + HTTP across providers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B8BD3A3B-887A-416C-9F32-4994A1FF7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8A4D257A-7F1D-489B-8B8A-1C77311D6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B9A5E6B8-69D6-4D69-AF94-66F334CD2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1D65FEC6-6DD4-488F-8E56-C47E009DC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628EE29F-149B-41B8-B063-B24D1A8F7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Team review &amp; rehearsal</a:t>
            </a: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EBC0DC6A-C390-4167-8CF1-EC699CA53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speaking order + demo chapters</a:t>
            </a: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19812F4B-4959-496B-8518-7FB76A64C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DB9C8258-062B-457B-9164-381737A32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97E084B8-EBED-402D-BF70-B5EE2D9A3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AAE7F7F9-3B87-4B49-B3AA-D5217CAD1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AF8FEDF7-B278-4D78-A75C-1F50A0942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Fully decommissioned</a:t>
            </a: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AED35AC7-6A83-40E6-9A91-31500B950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by 30 Aug 23:59</a:t>
            </a: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1943439D-FABE-4390-B508-81F178878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FEFA3348-E974-4392-A59C-F82EB62FE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54880"/>
            <a:ext cx="11064240" cy="9144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42C15206-5428-452B-BFB4-197E4ADFC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19472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Core infrastructure, IaC and ALB integration are complete; team review, attended cutover and teardown remain.</a:t>
            </a: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C1EC0056-BA8E-4812-9A75-E30F41837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30368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Recovery passed 244 seconds before final ALB integration. The ALB is healthy; a fresh attended cutover is pending.</a:t>
            </a:r>
          </a:p>
        </p:txBody>
      </p:sp>
    </p:spTree>
    <p:extLst>
      <p:ext uri="{BB962C8B-B14F-4D97-AF65-F5344CB8AC3E}">
        <p14:creationId xmlns:p14="http://schemas.microsoft.com/office/powerpoint/2010/main" val="10096295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3695324-0643-4710-8044-57583BA2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3, MY SLICE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04D28D3-A789-4E09-98AF-F5F5E11A4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Security and monitoring posture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EFB97855-A96F-4290-AEBB-13EA37AC4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10881360" cy="109728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4CC8A827-18E2-4E0B-9261-C5849E417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7393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5F3B4AD-7B4F-407C-B9EB-8632A06AC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7393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7A554B8-6FAA-4927-B1F5-7B648945F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1609344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Scoped, not open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11DEF24-D991-42F3-ACC0-3D7D5BC93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1920240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AWS web server accepts ICMP and HTTP only from 10.0.0.0/16 and 10.2.0.0/16, the two networks that should ever reach it. Not 0.0.0.0/0.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AA30F663-5442-48C2-AA4B-8464A12F0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51760"/>
            <a:ext cx="10881360" cy="109728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BDEE6DE-A60F-4B24-B24D-6505C788F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6265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BD1EC176-F8AA-42B4-A3A7-381AF54D9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6265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4E9CC72-BA6E-4903-B5C8-6A2A4D83E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2798064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Least privilege on the tunnel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4BBFACA-91AF-461F-BD21-C01AFE0DC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108960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IKE and NAT-T are the only inbound UDP ports on the gateway. Pre-shared keys are generated by the provider, never chosen by us and never committed to the repo.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C430DB2B-40B4-43F3-8992-48518B8F7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10881360" cy="109728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8289252-99EE-4155-A333-ADF31ED98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5137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C059B29-1B62-4216-BB37-CE2D71E2C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5137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3F3E4EF0-7BAD-4FF3-9FF0-2EF885768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986784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 platform rule we designed around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A741942-08C8-42EF-94DE-7589CE05D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297680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 does not support attaching a network security group to the GatewaySubnet. Doing so can stop the gateway working. The NSG binds to the workload subnet only. Deliberate, not an omission.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C2224200-4B36-4818-B698-16791C7D9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029200"/>
            <a:ext cx="10881360" cy="109728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42B04BF1-8BB6-4FB7-8614-B8849961D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34009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E4F71E6B-BD6A-4555-96B6-4E2B57225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34009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4C47EBE8-436C-4E19-BC0F-0CCD7C073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5175504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Detection, not just prevention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8F131B15-76A0-4CA5-8084-D5E03D608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5486400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CloudTrail (multi-region, log-file validation on), VPC Flow Logs on both AWS VPCs, and CloudWatch alarms on the tunnel state of both VPNs feeding an SNS topic.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5EA3F203-F3A2-4052-AFF8-15F820F51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63640"/>
            <a:ext cx="10881360" cy="45720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F380DB3-8C96-4211-B304-2503F017A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336792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7A4A12"/>
                </a:solidFill>
                <a:latin typeface="Calibri"/>
                <a:ea typeface="Calibri"/>
                <a:cs typeface="Calibri"/>
              </a:rPr>
              <a:t>Known gap, stated up front and then closed: SSH was initially open to 0.0.0.0/0 on the lab hosts. Since the 25 Jul rebuild it is restricted to a single administrative /32, and the hub has no SSH ingress rule at all.</a:t>
            </a:r>
          </a:p>
        </p:txBody>
      </p:sp>
    </p:spTree>
    <p:extLst>
      <p:ext uri="{BB962C8B-B14F-4D97-AF65-F5344CB8AC3E}">
        <p14:creationId xmlns:p14="http://schemas.microsoft.com/office/powerpoint/2010/main" val="33756980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C285B55-36A8-4D66-960C-7D4350FF9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4, MY SLICE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80825B87-4A6F-4104-AB7B-9CE343068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Cost control was a delivery risk, not a finance one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6D9828C-2840-4E89-B3A8-5B9910D68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108813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Marks are deducted for resources left running past the deadline, so we treat cost monitoring as a way to detect forgotten resources, not merely as budgeting.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78C0F2BA-4700-484F-B6B9-5C6F787A9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148840"/>
            <a:ext cx="521208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34A456F-E0AC-4904-9797-C5716A4F0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286000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What was already there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3A5D60A-B553-4502-9E41-A61D7A206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560320"/>
            <a:ext cx="47548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 $296.90 account budget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2D5942D-F46B-4533-96D3-91D99136B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07792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Useless as a tripwire. At a measured $11.50/day it would take months to trip, long past the deadline that actually costs marks.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6C54F602-BDF6-4B4E-9634-DF4261986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2148840"/>
            <a:ext cx="525780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744E9B3-3124-48E5-9422-3888AFD98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286000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What we added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9E5F9EF9-ABEA-4607-A52C-9D39D8010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560320"/>
            <a:ext cx="48463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 $3/day tripwire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CC1EE29C-61DA-4975-A739-F8414D92A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907792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Sized to the actual risk. If anything is still running after a work session, the team knows within a day.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DAF4BC7-768D-4295-909A-AC2C1EF21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7F54EA95-5305-4F44-8541-E50775FBF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$40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73087385-473B-4CCF-B2E8-84AEC56FE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Monthly budget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99D5EBB9-19A9-41F3-BD9B-02B6F8F77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alerts at 50 / 80 / 100% + forecast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49F69BFA-FCD6-41BD-B006-CCA933F25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4E1488B9-BBDF-4BC4-BE71-0E6F08677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$3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AACD6D20-ED98-43FB-A414-C3E735C2A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Daily tripwire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954E295-EDFB-45A1-9952-B6C0EAB16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catches "left running" within a day</a:t>
            </a: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BD6A2697-4714-4F41-A37A-8675A1949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4DAC6503-4A48-4415-9777-0DFDCA818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$25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FD319298-828A-4F2E-AE32-CAF2E6669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Azure budget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2BED033A-446B-4827-B406-C26FD8908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added after finding Azure had none at all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4EF015B3-DD49-4EC0-A2F2-711FCBB79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F9B86CE1-1F1C-4D91-AAD9-0519CBC7C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09:00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57720DB5-45F8-48DC-A382-A25E1365B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Daily resource check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CF15BA36-9737-4498-8C32-15912019D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lists running EC2, VPNs, EIPs in both regions</a:t>
            </a: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89FD26A3-7E17-4FD7-AB43-C653C8D0A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94960"/>
            <a:ext cx="10881360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94A294BF-5FFA-44FC-8396-5D51AD897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59552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 insight: a control only protects you if it is sized to the real risk, pointed at the right system, and re-aimed when that system is replaced.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2F42FB19-CF44-4D10-801B-40E943EE7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70448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We corrected both halves: thresholds now match lab-scale risk, and controls cover the clouds that actually incur cost.</a:t>
            </a:r>
          </a:p>
        </p:txBody>
      </p:sp>
    </p:spTree>
    <p:extLst>
      <p:ext uri="{BB962C8B-B14F-4D97-AF65-F5344CB8AC3E}">
        <p14:creationId xmlns:p14="http://schemas.microsoft.com/office/powerpoint/2010/main" val="3701978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561310-31F4-4A0C-ADBD-A74372CA8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5, THE RUBRIC ASKS FOR THIS EXPLICITLY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5D74F4F-3601-4FBF-A003-7E08AE254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Constraints, and what we did about them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A3D73268-1CD6-428B-894F-911671FAF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C4429E-4C03-4D96-9342-46FA0B373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64208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AWS gives you only half a VPN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D89E965-C06F-4C6E-A0FD-91FF92F79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93392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It supplies the Virtual Private Gateway and expects you to supply a real IPSec device at the other end. Our "on-prem" is a VPC. It has no such device.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6F41A461-6978-41EE-AA40-3678A6053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56816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B75EF12-2304-4A08-9022-E58500C39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011680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36ABEAF-E88C-4685-8F61-46762C7BA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203704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Built one: an EC2 instance running strongSwan with an Elastic IP, registered as the Customer Gateway.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CB0E663-083A-444E-A531-F19B67AA1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EA1BC36-DEC9-4A0A-809E-647DB71F8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45536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The account blocked me from deleting anything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52DCF819-E435-4A6E-9BF5-B97D15E48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74720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 guardrail policy denied the automation IAM and delete actions. A failed stack then wedged, because rollback deletes resources and deletion was denied.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94AF83FD-C3BB-4CD1-A50D-7FBF98591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438144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B78C224D-111C-41EA-AA80-DC1A88CAF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493008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81A2A150-F143-40FF-88B8-00B9A2E58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685032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Deployed everything with --on-failure DO_NOTHING so a failure leaves a clean stack, and split VPN #2 into its own stack to limit blast radius.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9A3FE750-0756-4A79-9804-1D8A8A138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98848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DD06443-BF5E-4F1F-8E98-3C1F4370A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Azure refused three VM sizes in a row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93A4D4C-0D80-450B-BED9-6EAB7C787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56048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Availability and quota are two separate gates. The subscription had zero cores granted for the family we wanted.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94525F39-245A-4438-8F1C-CF5F399B7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919472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2522DAD-A431-4802-BCAD-150425DEA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4974336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22C731D8-B7C2-46F9-857A-6EE89DBC7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5166360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Stopped guessing and read the quota directly. One command showed which family had headroom; that size deployed first time.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784974C5-CC6A-4EE0-BAB8-6720BBF74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943600"/>
            <a:ext cx="108813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Nine problems are documented in report section 6. These three materially changed how the team worked.</a:t>
            </a:r>
          </a:p>
        </p:txBody>
      </p:sp>
    </p:spTree>
    <p:extLst>
      <p:ext uri="{BB962C8B-B14F-4D97-AF65-F5344CB8AC3E}">
        <p14:creationId xmlns:p14="http://schemas.microsoft.com/office/powerpoint/2010/main" val="19911451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6402ED6A-AE0B-431E-9500-821E9BABD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463040" y="4206240"/>
            <a:ext cx="4206240" cy="42062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ED5BAE9-3CC2-4331-BCBA-B08E54C7C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22960"/>
            <a:ext cx="10698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SECTION 6, THE FINDING WE DID NOT EXPECT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1B7C482-465D-4FFE-8663-DC30396F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234440"/>
            <a:ext cx="10698480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Both tunnels work.</a:t>
            </a:r>
          </a:p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On-prem still cannot reach Azure.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C3EB6E-9ED4-4133-BF86-E2F37DAF1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51460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>
                <a:solidFill>
                  <a:srgbClr val="F0A868"/>
                </a:solidFill>
                <a:latin typeface="Courier New"/>
                <a:ea typeface="Courier New"/>
                <a:cs typeface="Courier New"/>
              </a:rPr>
              <a:t>2 packets transmitted, 0 received, 100% packet loss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CE0A1D0-D00B-4546-AD0D-F01A71EC7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108960"/>
            <a:ext cx="106984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9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This is correct behaviour, not a fault.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F223140-EC8F-4CEF-929C-96CCA4265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566160"/>
            <a:ext cx="10424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An AWS Virtual Private Gateway does not perform transitive routing between two VPN connections. Traffic arriving on one tunnel is not re-forwarded out of the other. The topology is hub-and-spoke: each spoke reaches the hub, and only the hub.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3E0E3C46-9838-4172-8DD9-23C808E6C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572000"/>
            <a:ext cx="512064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7800B7D5-99E3-4DE1-8353-A11B8CE90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18304"/>
            <a:ext cx="46634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Why this matters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FAAC772F-D588-4264-A990-5D0950F1C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992624"/>
            <a:ext cx="46634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We tested it deliberately. Knowing the boundary of an architecture is part of understanding it.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CBEA1A6C-4A9F-427E-B0F4-BC9917D93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4572000"/>
            <a:ext cx="5166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ACE88D5A-46B0-49FC-873A-60F4BC717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718304"/>
            <a:ext cx="47091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If it were required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FABE3AF-1835-455F-A14D-06B99B134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99262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Replace the Virtual Private Gateway with an AWS Transit Gateway, which does support transitive routing, but at higher hourly and per-attachment cost. The brief does not require it.</a:t>
            </a:r>
          </a:p>
        </p:txBody>
      </p:sp>
    </p:spTree>
    <p:extLst>
      <p:ext uri="{BB962C8B-B14F-4D97-AF65-F5344CB8AC3E}">
        <p14:creationId xmlns:p14="http://schemas.microsoft.com/office/powerpoint/2010/main" val="76682096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2026-07-29T18:54:01.5580000Z</dcterms:created>
  <dcterms:modified xsi:type="dcterms:W3CDTF">2026-07-29T18:54:01.5580000Z</dcterms:modified>
</coreProperties>
</file>