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697249cfb144c2c" /><Relationship Type="http://schemas.openxmlformats.org/officeDocument/2006/relationships/extended-properties" Target="/docProps/app.xml" Id="R13b1151f7ba7443d" /><Relationship Type="http://schemas.openxmlformats.org/officeDocument/2006/relationships/officeDocument" Target="/ppt/presentation.xml" Id="Re70d779d664c4e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e0d5a4b49640dd"/>
  </p:sldMasterIdLst>
  <p:notesMasterIdLst>
    <p:notesMasterId xmlns:r="http://schemas.openxmlformats.org/officeDocument/2006/relationships" r:id="R32183cfa55ec4773"/>
  </p:notesMasterIdLst>
  <p:sldIdLst>
    <p:sldId xmlns:r="http://schemas.openxmlformats.org/officeDocument/2006/relationships" id="256" r:id="R32ce35805c3840fc"/>
    <p:sldId xmlns:r="http://schemas.openxmlformats.org/officeDocument/2006/relationships" id="257" r:id="R2fa6493605254ae5"/>
    <p:sldId xmlns:r="http://schemas.openxmlformats.org/officeDocument/2006/relationships" id="258" r:id="R13721345cda340f1"/>
    <p:sldId xmlns:r="http://schemas.openxmlformats.org/officeDocument/2006/relationships" id="259" r:id="Raad0f90dd3814082"/>
    <p:sldId xmlns:r="http://schemas.openxmlformats.org/officeDocument/2006/relationships" id="260" r:id="R6fdb258a965e476b"/>
    <p:sldId xmlns:r="http://schemas.openxmlformats.org/officeDocument/2006/relationships" id="261" r:id="R76b4e5a8d55b47de"/>
    <p:sldId xmlns:r="http://schemas.openxmlformats.org/officeDocument/2006/relationships" id="262" r:id="R2e43b96d41d7411d"/>
    <p:sldId xmlns:r="http://schemas.openxmlformats.org/officeDocument/2006/relationships" id="263" r:id="R066690b4be3c4123"/>
    <p:sldId xmlns:r="http://schemas.openxmlformats.org/officeDocument/2006/relationships" id="264" r:id="R3b8fce34fbe04169"/>
    <p:sldId xmlns:r="http://schemas.openxmlformats.org/officeDocument/2006/relationships" id="265" r:id="Rf6139031e2cc44e5"/>
    <p:sldId xmlns:r="http://schemas.openxmlformats.org/officeDocument/2006/relationships" id="266" r:id="Rd291dcafdea645d5"/>
    <p:sldId xmlns:r="http://schemas.openxmlformats.org/officeDocument/2006/relationships" id="267" r:id="R594029fa29434710"/>
    <p:sldId xmlns:r="http://schemas.openxmlformats.org/officeDocument/2006/relationships" id="268" r:id="R79377841ac50488e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b8e0c3e63cf45b3" /><Relationship Type="http://schemas.openxmlformats.org/officeDocument/2006/relationships/slideMaster" Target="/ppt/slideMasters/slideMaster1.xml" Id="R17e0d5a4b49640dd" /><Relationship Type="http://schemas.openxmlformats.org/officeDocument/2006/relationships/notesMaster" Target="/ppt/notesMasters/notesMaster1.xml" Id="R32183cfa55ec4773" /><Relationship Type="http://schemas.openxmlformats.org/officeDocument/2006/relationships/presProps" Target="/ppt/presProps.xml" Id="R483ecdbc56a54ff3" /><Relationship Type="http://schemas.openxmlformats.org/officeDocument/2006/relationships/viewProps" Target="/ppt/viewProps.xml" Id="R37ce20c0d5f04f15" /><Relationship Type="http://schemas.openxmlformats.org/officeDocument/2006/relationships/tableStyles" Target="/ppt/tableStyles.xml" Id="R1abae171613b41bd" /><Relationship Type="http://schemas.openxmlformats.org/officeDocument/2006/relationships/slide" Target="/ppt/slides/slide1.xml" Id="R32ce35805c3840fc" /><Relationship Type="http://schemas.openxmlformats.org/officeDocument/2006/relationships/slide" Target="/ppt/slides/slide2.xml" Id="R2fa6493605254ae5" /><Relationship Type="http://schemas.openxmlformats.org/officeDocument/2006/relationships/slide" Target="/ppt/slides/slide3.xml" Id="R13721345cda340f1" /><Relationship Type="http://schemas.openxmlformats.org/officeDocument/2006/relationships/slide" Target="/ppt/slides/slide4.xml" Id="Raad0f90dd3814082" /><Relationship Type="http://schemas.openxmlformats.org/officeDocument/2006/relationships/slide" Target="/ppt/slides/slide5.xml" Id="R6fdb258a965e476b" /><Relationship Type="http://schemas.openxmlformats.org/officeDocument/2006/relationships/slide" Target="/ppt/slides/slide6.xml" Id="R76b4e5a8d55b47de" /><Relationship Type="http://schemas.openxmlformats.org/officeDocument/2006/relationships/slide" Target="/ppt/slides/slide7.xml" Id="R2e43b96d41d7411d" /><Relationship Type="http://schemas.openxmlformats.org/officeDocument/2006/relationships/slide" Target="/ppt/slides/slide8.xml" Id="R066690b4be3c4123" /><Relationship Type="http://schemas.openxmlformats.org/officeDocument/2006/relationships/slide" Target="/ppt/slides/slide9.xml" Id="R3b8fce34fbe04169" /><Relationship Type="http://schemas.openxmlformats.org/officeDocument/2006/relationships/slide" Target="/ppt/slides/slide10.xml" Id="Rf6139031e2cc44e5" /><Relationship Type="http://schemas.openxmlformats.org/officeDocument/2006/relationships/slide" Target="/ppt/slides/slide11.xml" Id="Rd291dcafdea645d5" /><Relationship Type="http://schemas.openxmlformats.org/officeDocument/2006/relationships/slide" Target="/ppt/slides/slide12.xml" Id="R594029fa29434710" /><Relationship Type="http://schemas.openxmlformats.org/officeDocument/2006/relationships/slide" Target="/ppt/slides/slide13.xml" Id="R79377841ac50488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f54271b6750450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7ddba00ef694809" /><Relationship Type="http://schemas.openxmlformats.org/officeDocument/2006/relationships/notesMaster" Target="/ppt/notesMasters/notesMaster1.xml" Id="R2fa0f81205174046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3ad2c7a18a194369" /><Relationship Type="http://schemas.openxmlformats.org/officeDocument/2006/relationships/notesMaster" Target="/ppt/notesMasters/notesMaster1.xml" Id="R0b166421e33e4b53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52c9e45600c462a" /><Relationship Type="http://schemas.openxmlformats.org/officeDocument/2006/relationships/notesMaster" Target="/ppt/notesMasters/notesMaster1.xml" Id="R017e32ade8fa48c2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08f0374007ae4327" /><Relationship Type="http://schemas.openxmlformats.org/officeDocument/2006/relationships/notesMaster" Target="/ppt/notesMasters/notesMaster1.xml" Id="R7a8d325ab8514f07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cb21d8b841da4518" /><Relationship Type="http://schemas.openxmlformats.org/officeDocument/2006/relationships/notesMaster" Target="/ppt/notesMasters/notesMaster1.xml" Id="Ra6580c71639d4f1f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21fb6c8dacd4c2a" /><Relationship Type="http://schemas.openxmlformats.org/officeDocument/2006/relationships/notesMaster" Target="/ppt/notesMasters/notesMaster1.xml" Id="Rc5c517b1bd0f4d5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f6d3053f44846a9" /><Relationship Type="http://schemas.openxmlformats.org/officeDocument/2006/relationships/notesMaster" Target="/ppt/notesMasters/notesMaster1.xml" Id="R7ce7acf090f5499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ad7908aa13249c4" /><Relationship Type="http://schemas.openxmlformats.org/officeDocument/2006/relationships/notesMaster" Target="/ppt/notesMasters/notesMaster1.xml" Id="R9a98f85851e94d8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7383cac3a9b6453e" /><Relationship Type="http://schemas.openxmlformats.org/officeDocument/2006/relationships/notesMaster" Target="/ppt/notesMasters/notesMaster1.xml" Id="R4c25aa523fcb47b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d078cf1efe642f4" /><Relationship Type="http://schemas.openxmlformats.org/officeDocument/2006/relationships/notesMaster" Target="/ppt/notesMasters/notesMaster1.xml" Id="R71b51195d48843a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c8df4e18230b4c60" /><Relationship Type="http://schemas.openxmlformats.org/officeDocument/2006/relationships/notesMaster" Target="/ppt/notesMasters/notesMaster1.xml" Id="Rbae57332d8e6412a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8737bbe3ae094c7d" /><Relationship Type="http://schemas.openxmlformats.org/officeDocument/2006/relationships/notesMaster" Target="/ppt/notesMasters/notesMaster1.xml" Id="R66696b99be7e48a4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570604a3feb94357" /><Relationship Type="http://schemas.openxmlformats.org/officeDocument/2006/relationships/notesMaster" Target="/ppt/notesMasters/notesMaster1.xml" Id="R420be47061d54d2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with the outcome and state that ownership is proposed pending team confirmation.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EG334S Project Information.pdf, project brief and assessment requirements.</a:t>
            </a:r>
          </a:p>
          <a:p xmlns:a="http://schemas.openxmlformats.org/drawingml/2006/main">
            <a:r>
              <a:t>- Presentation Assessment Rubrics.pdf, organisation, supporting materials, constraints and Q&amp;A criteria.</a:t>
            </a:r>
          </a:p>
          <a:p xmlns:a="http://schemas.openxmlformats.org/drawingml/2006/main">
            <a:r>
              <a:t>- EG334S Project Report TEAM REVIEW.docx, architecture, implementation, test and problem records.</a:t>
            </a:r>
          </a:p>
          <a:p xmlns:a="http://schemas.openxmlformats.org/drawingml/2006/main">
            <a:r>
              <a:t>- project.bernardtay.work, dated architecture, inventory, monitoring and recovery evidence.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Walk through control-plane, data-plane and application-layer evidence.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EG334S Project Information.pdf, project brief and assessment requirements.</a:t>
            </a:r>
          </a:p>
          <a:p xmlns:a="http://schemas.openxmlformats.org/drawingml/2006/main">
            <a:r>
              <a:t>- Presentation Assessment Rubrics.pdf, organisation, supporting materials, constraints and Q&amp;A criteria.</a:t>
            </a:r>
          </a:p>
          <a:p xmlns:a="http://schemas.openxmlformats.org/drawingml/2006/main">
            <a:r>
              <a:t>- EG334S Project Report TEAM REVIEW.docx, architecture, implementation, test and problem records.</a:t>
            </a:r>
          </a:p>
          <a:p xmlns:a="http://schemas.openxmlformats.org/drawingml/2006/main">
            <a:r>
              <a:t>- project.bernardtay.work, dated architecture, inventory, monitoring and recovery evidence.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precise term automated recoverability, not full High Availability.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EG334S Project Information.pdf, project brief and assessment requirements.</a:t>
            </a:r>
          </a:p>
          <a:p xmlns:a="http://schemas.openxmlformats.org/drawingml/2006/main">
            <a:r>
              <a:t>- Presentation Assessment Rubrics.pdf, organisation, supporting materials, constraints and Q&amp;A criteria.</a:t>
            </a:r>
          </a:p>
          <a:p xmlns:a="http://schemas.openxmlformats.org/drawingml/2006/main">
            <a:r>
              <a:t>- EG334S Project Report TEAM REVIEW.docx, architecture, implementation, test and problem records.</a:t>
            </a:r>
          </a:p>
          <a:p xmlns:a="http://schemas.openxmlformats.org/drawingml/2006/main">
            <a:r>
              <a:t>- project.bernardtay.work, dated architecture, inventory, monitoring and recovery evidence.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Answer directly, then cite the diagram, report section or dated evidence.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EG334S Project Information.pdf, project brief and assessment requirements.</a:t>
            </a:r>
          </a:p>
          <a:p xmlns:a="http://schemas.openxmlformats.org/drawingml/2006/main">
            <a:r>
              <a:t>- Presentation Assessment Rubrics.pdf, organisation, supporting materials, constraints and Q&amp;A criteria.</a:t>
            </a:r>
          </a:p>
          <a:p xmlns:a="http://schemas.openxmlformats.org/drawingml/2006/main">
            <a:r>
              <a:t>- EG334S Project Report TEAM REVIEW.docx, architecture, implementation, test and problem records.</a:t>
            </a:r>
          </a:p>
          <a:p xmlns:a="http://schemas.openxmlformats.org/drawingml/2006/main">
            <a:r>
              <a:t>- project.bernardtay.work, dated architecture, inventory, monitoring and recovery evidence.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Close with three claims: what works, what boundary remains, and what is still provisional.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EG334S Project Information.pdf, project brief and assessment requirements.</a:t>
            </a:r>
          </a:p>
          <a:p xmlns:a="http://schemas.openxmlformats.org/drawingml/2006/main">
            <a:r>
              <a:t>- Presentation Assessment Rubrics.pdf, organisation, supporting materials, constraints and Q&amp;A criteria.</a:t>
            </a:r>
          </a:p>
          <a:p xmlns:a="http://schemas.openxmlformats.org/drawingml/2006/main">
            <a:r>
              <a:t>- EG334S Project Report TEAM REVIEW.docx, architecture, implementation, test and problem records.</a:t>
            </a:r>
          </a:p>
          <a:p xmlns:a="http://schemas.openxmlformats.org/drawingml/2006/main">
            <a:r>
              <a:t>- project.bernardtay.work, dated architecture, inventory, monitoring and recovery evidence.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how this agenda supports Virginia private server, DNS/DHCP and problems-and-solutions log.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EG334S Project Information.pdf, project brief and assessment requirements.</a:t>
            </a:r>
          </a:p>
          <a:p xmlns:a="http://schemas.openxmlformats.org/drawingml/2006/main">
            <a:r>
              <a:t>- Presentation Assessment Rubrics.pdf, organisation, supporting materials, constraints and Q&amp;A criteria.</a:t>
            </a:r>
          </a:p>
          <a:p xmlns:a="http://schemas.openxmlformats.org/drawingml/2006/main">
            <a:r>
              <a:t>- EG334S Project Report TEAM REVIEW.docx, architecture, implementation, test and problem records.</a:t>
            </a:r>
          </a:p>
          <a:p xmlns:a="http://schemas.openxmlformats.org/drawingml/2006/main">
            <a:r>
              <a:t>- project.bernardtay.work, dated architecture, inventory, monitoring and recovery evidence.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three-cell diagram for orientation. Point out both VPNs and the non-transitive boundary.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EG334S Project Information.pdf, project brief and assessment requirements.</a:t>
            </a:r>
          </a:p>
          <a:p xmlns:a="http://schemas.openxmlformats.org/drawingml/2006/main">
            <a:r>
              <a:t>- Presentation Assessment Rubrics.pdf, organisation, supporting materials, constraints and Q&amp;A criteria.</a:t>
            </a:r>
          </a:p>
          <a:p xmlns:a="http://schemas.openxmlformats.org/drawingml/2006/main">
            <a:r>
              <a:t>- EG334S Project Report TEAM REVIEW.docx, architecture, implementation, test and problem records.</a:t>
            </a:r>
          </a:p>
          <a:p xmlns:a="http://schemas.openxmlformats.org/drawingml/2006/main">
            <a:r>
              <a:t>- project.bernardtay.work, dated architecture, inventory, monitoring and recovery evidence.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Connect the design sequence to Virginia private server, DNS/DHCP and problems-and-solutions log.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EG334S Project Information.pdf, project brief and assessment requirements.</a:t>
            </a:r>
          </a:p>
          <a:p xmlns:a="http://schemas.openxmlformats.org/drawingml/2006/main">
            <a:r>
              <a:t>- Presentation Assessment Rubrics.pdf, organisation, supporting materials, constraints and Q&amp;A criteria.</a:t>
            </a:r>
          </a:p>
          <a:p xmlns:a="http://schemas.openxmlformats.org/drawingml/2006/main">
            <a:r>
              <a:t>- EG334S Project Report TEAM REVIEW.docx, architecture, implementation, test and problem records.</a:t>
            </a:r>
          </a:p>
          <a:p xmlns:a="http://schemas.openxmlformats.org/drawingml/2006/main">
            <a:r>
              <a:t>- project.bernardtay.work, dated architecture, inventory, monitoring and recovery evidence.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milestones as shared project evidence; do not imply sole ownership of team work.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EG334S Project Information.pdf, project brief and assessment requirements.</a:t>
            </a:r>
          </a:p>
          <a:p xmlns:a="http://schemas.openxmlformats.org/drawingml/2006/main">
            <a:r>
              <a:t>- Presentation Assessment Rubrics.pdf, organisation, supporting materials, constraints and Q&amp;A criteria.</a:t>
            </a:r>
          </a:p>
          <a:p xmlns:a="http://schemas.openxmlformats.org/drawingml/2006/main">
            <a:r>
              <a:t>- EG334S Project Report TEAM REVIEW.docx, architecture, implementation, test and problem records.</a:t>
            </a:r>
          </a:p>
          <a:p xmlns:a="http://schemas.openxmlformats.org/drawingml/2006/main">
            <a:r>
              <a:t>- project.bernardtay.work, dated architecture, inventory, monitoring and recovery evidence.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Defend the member-specific focus: Virginia private server, DNS/DHCP and problems-and-solutions log.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EG334S Project Information.pdf, project brief and assessment requirements.</a:t>
            </a:r>
          </a:p>
          <a:p xmlns:a="http://schemas.openxmlformats.org/drawingml/2006/main">
            <a:r>
              <a:t>- Presentation Assessment Rubrics.pdf, organisation, supporting materials, constraints and Q&amp;A criteria.</a:t>
            </a:r>
          </a:p>
          <a:p xmlns:a="http://schemas.openxmlformats.org/drawingml/2006/main">
            <a:r>
              <a:t>- EG334S Project Report TEAM REVIEW.docx, architecture, implementation, test and problem records.</a:t>
            </a:r>
          </a:p>
          <a:p xmlns:a="http://schemas.openxmlformats.org/drawingml/2006/main">
            <a:r>
              <a:t>- project.bernardtay.work, dated architecture, inventory, monitoring and recovery evidence.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operational measure and the trade-off behind it.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EG334S Project Information.pdf, project brief and assessment requirements.</a:t>
            </a:r>
          </a:p>
          <a:p xmlns:a="http://schemas.openxmlformats.org/drawingml/2006/main">
            <a:r>
              <a:t>- Presentation Assessment Rubrics.pdf, organisation, supporting materials, constraints and Q&amp;A criteria.</a:t>
            </a:r>
          </a:p>
          <a:p xmlns:a="http://schemas.openxmlformats.org/drawingml/2006/main">
            <a:r>
              <a:t>- EG334S Project Report TEAM REVIEW.docx, architecture, implementation, test and problem records.</a:t>
            </a:r>
          </a:p>
          <a:p xmlns:a="http://schemas.openxmlformats.org/drawingml/2006/main">
            <a:r>
              <a:t>- project.bernardtay.work, dated architecture, inventory, monitoring and recovery evidence.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State each platform constraint, workaround and residual risk explicitly.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EG334S Project Information.pdf, project brief and assessment requirements.</a:t>
            </a:r>
          </a:p>
          <a:p xmlns:a="http://schemas.openxmlformats.org/drawingml/2006/main">
            <a:r>
              <a:t>- Presentation Assessment Rubrics.pdf, organisation, supporting materials, constraints and Q&amp;A criteria.</a:t>
            </a:r>
          </a:p>
          <a:p xmlns:a="http://schemas.openxmlformats.org/drawingml/2006/main">
            <a:r>
              <a:t>- EG334S Project Report TEAM REVIEW.docx, architecture, implementation, test and problem records.</a:t>
            </a:r>
          </a:p>
          <a:p xmlns:a="http://schemas.openxmlformats.org/drawingml/2006/main">
            <a:r>
              <a:t>- project.bernardtay.work, dated architecture, inventory, monitoring and recovery evidence.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Separate expected architectural behaviour from an implementation fault.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EG334S Project Information.pdf, project brief and assessment requirements.</a:t>
            </a:r>
          </a:p>
          <a:p xmlns:a="http://schemas.openxmlformats.org/drawingml/2006/main">
            <a:r>
              <a:t>- Presentation Assessment Rubrics.pdf, organisation, supporting materials, constraints and Q&amp;A criteria.</a:t>
            </a:r>
          </a:p>
          <a:p xmlns:a="http://schemas.openxmlformats.org/drawingml/2006/main">
            <a:r>
              <a:t>- EG334S Project Report TEAM REVIEW.docx, architecture, implementation, test and problem records.</a:t>
            </a:r>
          </a:p>
          <a:p xmlns:a="http://schemas.openxmlformats.org/drawingml/2006/main">
            <a:r>
              <a:t>- project.bernardtay.work, dated architecture, inventory, monitoring and recovery evidence.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0386e1005e495d" /></Relationships>
</file>

<file path=ppt/slideLayouts/slideLayout1.xml><?xml version="1.0" encoding="utf-8"?>
<p:sldLayout xmlns:p="http://schemas.openxmlformats.org/presentationml/2006/main" preserve="1">
  <p:cSld name="DEFAULT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e61c3c64b364f3a" /><Relationship Type="http://schemas.openxmlformats.org/officeDocument/2006/relationships/slideLayout" Target="/ppt/slideLayouts/slideLayout1.xml" Id="R3d1630dc39014be6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1630dc39014be6"/>
  </p:sldLayoutIdLst>
  <p:hf sldNum="0" hdr="0" ftr="0" dt="0"/>
  <p:txStyles>
    <p:titleStyle>
      <a:lvl1pPr xmlns:a="http://schemas.openxmlformats.org/drawingml/2006/main" algn="ctr" defTabSz="9144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9144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9144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1b4451d0b4fb3" /><Relationship Type="http://schemas.openxmlformats.org/officeDocument/2006/relationships/notesSlide" Target="/ppt/notesSlides/notesSlide1.xml" Id="R711db796e4144517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64162139641c9" /><Relationship Type="http://schemas.openxmlformats.org/officeDocument/2006/relationships/notesSlide" Target="/ppt/notesSlides/notesSlide10.xml" Id="Rdcfb73ff408449f8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7e915b2ae4c0f" /><Relationship Type="http://schemas.openxmlformats.org/officeDocument/2006/relationships/notesSlide" Target="/ppt/notesSlides/notesSlide11.xml" Id="R1f9bed1fb8bd4a7b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4d35136234009" /><Relationship Type="http://schemas.openxmlformats.org/officeDocument/2006/relationships/notesSlide" Target="/ppt/notesSlides/notesSlide12.xml" Id="R95191bd1b33044c8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2ed492d2b47ef" /><Relationship Type="http://schemas.openxmlformats.org/officeDocument/2006/relationships/notesSlide" Target="/ppt/notesSlides/notesSlide13.xml" Id="Ra2aefc3987014b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89a3ade7b437a" /><Relationship Type="http://schemas.openxmlformats.org/officeDocument/2006/relationships/notesSlide" Target="/ppt/notesSlides/notesSlide2.xml" Id="Rb5913076628646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3c33614954177" /><Relationship Type="http://schemas.openxmlformats.org/officeDocument/2006/relationships/notesSlide" Target="/ppt/notesSlides/notesSlide3.xml" Id="R4b12a0b5e32d44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c52c1da784dba" /><Relationship Type="http://schemas.openxmlformats.org/officeDocument/2006/relationships/notesSlide" Target="/ppt/notesSlides/notesSlide4.xml" Id="R853ca585ea4a45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89b280fd348ce" /><Relationship Type="http://schemas.openxmlformats.org/officeDocument/2006/relationships/notesSlide" Target="/ppt/notesSlides/notesSlide5.xml" Id="R5a73b07f1cca41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201758f134d98" /><Relationship Type="http://schemas.openxmlformats.org/officeDocument/2006/relationships/notesSlide" Target="/ppt/notesSlides/notesSlide6.xml" Id="Rdaf1643c3c7b40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268cd000f442d" /><Relationship Type="http://schemas.openxmlformats.org/officeDocument/2006/relationships/notesSlide" Target="/ppt/notesSlides/notesSlide7.xml" Id="R7fe6b608bc97455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e9f3b350241ff" /><Relationship Type="http://schemas.openxmlformats.org/officeDocument/2006/relationships/notesSlide" Target="/ppt/notesSlides/notesSlide8.xml" Id="R171b1c7ccf5b4de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bea0657fd4a4b" /><Relationship Type="http://schemas.openxmlformats.org/officeDocument/2006/relationships/notesSlide" Target="/ppt/notesSlides/notesSlide9.xml" Id="R2aab66fe9f0c4626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21295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FB0BD6B3-661C-4CC6-829E-59AFD37E2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2640" y="-1371600"/>
            <a:ext cx="4754880" cy="475488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DFB39D5-1909-42FB-B814-2604EA5419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81360" y="4023360"/>
            <a:ext cx="3108960" cy="310896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C7293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36C39BF-87A4-4927-8361-4B4DCB85C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371600"/>
            <a:ext cx="82296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EG334S  ·  INDIVIDUAL PRESENTATION</a:t>
            </a:r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0A4BC10-07FD-44E2-BB32-50FA822C8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828800"/>
            <a:ext cx="91440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200" b="1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Operating the Virginia Private Cell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F9F7D06-08FF-4FB1-B428-3BA457014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743200"/>
            <a:ext cx="85953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Private server, DNS/DHCP behaviour and strongSwan routing</a:t>
            </a:r>
          </a:p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inside the simulated enterprise edge</a:t>
            </a:r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A884B6DD-20D9-49C6-9559-FD57079E1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206240"/>
            <a:ext cx="4206240" cy="86868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37EE58F-8027-4F55-8610-A5AE86262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315968"/>
            <a:ext cx="384048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Soo Fern</a:t>
            </a:r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6B9A48FC-7FC5-44DE-9654-2809D052F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626864"/>
            <a:ext cx="384048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Team Member · Virginia Cell Operations</a:t>
            </a: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589E586E-399F-4A48-B5DE-CC0581422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5669280"/>
            <a:ext cx="82296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i="1">
                <a:solidFill>
                  <a:srgbClr val="8FA3C8"/>
                </a:solidFill>
                <a:latin typeface="Calibri"/>
                <a:ea typeface="Calibri"/>
                <a:cs typeface="Calibri"/>
              </a:rPr>
              <a:t>TEAM REVIEW · proposed focus · 3 cells · 2 IPSec tunnels</a:t>
            </a:r>
          </a:p>
        </p:txBody>
      </p:sp>
    </p:spTree>
    <p:extLst>
      <p:ext uri="{BB962C8B-B14F-4D97-AF65-F5344CB8AC3E}">
        <p14:creationId xmlns:p14="http://schemas.microsoft.com/office/powerpoint/2010/main" val="1557501518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3B56AA8-9286-443E-A080-BC915D240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10896"/>
            <a:ext cx="110642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SECTION 6 — RESULTS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7C36E300-BA1A-4311-9C39-5D2069642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6424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How I know it works</a:t>
            </a:r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687D1D1-3F17-4069-ADDB-38F0E6327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444752"/>
            <a:ext cx="1088136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I tested at two levels for each tunnel, because a tunnel can report UP while carrying no traffic at all.</a:t>
            </a:r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9370090-006B-46AA-95CB-725B93D28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920240"/>
            <a:ext cx="260604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4600" b="1">
                <a:solidFill>
                  <a:srgbClr val="1E7A46"/>
                </a:solidFill>
                <a:latin typeface="Cambria"/>
                <a:ea typeface="Cambria"/>
                <a:cs typeface="Cambria"/>
              </a:rPr>
              <a:t>0%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45941CC-69D5-4861-902E-A07283C73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70048"/>
            <a:ext cx="260604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packet loss, both tunnels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F517370-08E7-4622-BA74-CF33C4853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920240"/>
            <a:ext cx="260604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46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254</a:t>
            </a: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95D4BA6-22F6-4432-B057-7B638AD77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670048"/>
            <a:ext cx="260604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ttl — proves it was routed</a:t>
            </a:r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180E6946-E106-4C6A-BAB8-1B8456974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920" y="1920240"/>
            <a:ext cx="260604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4600" b="1">
                <a:solidFill>
                  <a:srgbClr val="1C7293"/>
                </a:solidFill>
                <a:latin typeface="Cambria"/>
                <a:ea typeface="Cambria"/>
                <a:cs typeface="Cambria"/>
              </a:rPr>
              <a:t>6/6</a:t>
            </a: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B7632D29-03FA-4D7D-B226-B25C8E382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920" y="2670048"/>
            <a:ext cx="260604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tests with expected result</a:t>
            </a:r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A123C9CB-AF92-4E33-BD38-2C8AE3FD7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6840" y="1920240"/>
            <a:ext cx="251460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46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2</a:t>
            </a: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1861DD48-3E5C-413E-BBB5-739442591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6840" y="2670048"/>
            <a:ext cx="25146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providers, one HTTP request</a:t>
            </a:r>
          </a:p>
        </p:txBody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C72E9892-9032-4FB0-94AA-EBA87A762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291840"/>
            <a:ext cx="10881360" cy="1335024"/>
          </a:xfrm>
          <a:prstGeom xmlns:a="http://schemas.openxmlformats.org/drawingml/2006/main" prst="roundRect">
            <a:avLst>
              <a:gd name="adj" fmla="val 5479"/>
            </a:avLst>
          </a:prstGeom>
          <a:solidFill xmlns:a="http://schemas.openxmlformats.org/drawingml/2006/main">
            <a:srgbClr val="21295C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D0A7B0B5-682A-48DF-8097-06049117B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419856"/>
            <a:ext cx="103327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8FD3C8"/>
                </a:solidFill>
                <a:latin typeface="Calibri"/>
                <a:ea typeface="Calibri"/>
                <a:cs typeface="Calibri"/>
              </a:rPr>
              <a:t>The strongest single result</a:t>
            </a:r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2881E21C-6666-42BD-8417-126050B29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4176"/>
            <a:ext cx="1033272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00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curl http://10.1.1.90   →   &lt;h1&gt;EG334S AWS Public Cloud Web Server (eu-west-1)&lt;/h1&gt;</a:t>
            </a:r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CA4FEFB7-C559-4EE2-95C9-84DAAAD41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041648"/>
            <a:ext cx="10332720" cy="42062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A complete application request, issued from a virtual machine in Azure in Singapore, crossed an encrypted tunnel over the public internet, was served by Apache in AWS in Ireland, and returned by the same path.</a:t>
            </a:r>
          </a:p>
        </p:txBody>
      </p:sp>
      <p:sp>
        <p:nvSpPr>
          <p:cNvPr id="17" name="Shape 15">
            <a:extLst xmlns:a="http://schemas.openxmlformats.org/drawingml/2006/main">
              <a:ext uri="{FF2B5EF4-FFF2-40B4-BE49-F238E27FC236}">
                <a16:creationId xmlns:a16="http://schemas.microsoft.com/office/drawing/2014/main" id="{3848EF41-5318-442B-B006-06AE4F5F8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773168"/>
            <a:ext cx="2606040" cy="1234440"/>
          </a:xfrm>
          <a:prstGeom xmlns:a="http://schemas.openxmlformats.org/drawingml/2006/main" prst="roundRect">
            <a:avLst>
              <a:gd name="adj" fmla="val 5926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61D0B759-1371-432F-988B-B4F5E06D6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" y="4882896"/>
            <a:ext cx="228600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50" b="1">
                <a:solidFill>
                  <a:srgbClr val="065A82"/>
                </a:solidFill>
                <a:latin typeface="Calibri"/>
                <a:ea typeface="Calibri"/>
                <a:cs typeface="Calibri"/>
              </a:rPr>
              <a:t>Control plane</a:t>
            </a:r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FBF8C2F3-A8A2-4AFB-94CE-A526A431D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" y="5157216"/>
            <a:ext cx="2286000" cy="7498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Provider telemetry: both tunnels report UP with an accepted route</a:t>
            </a:r>
          </a:p>
        </p:txBody>
      </p:sp>
      <p:sp>
        <p:nvSpPr>
          <p:cNvPr id="20" name="Shape 18">
            <a:extLst xmlns:a="http://schemas.openxmlformats.org/drawingml/2006/main">
              <a:ext uri="{FF2B5EF4-FFF2-40B4-BE49-F238E27FC236}">
                <a16:creationId xmlns:a16="http://schemas.microsoft.com/office/drawing/2014/main" id="{55884258-5CE3-4880-B33C-2A99DB526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1568" y="4773168"/>
            <a:ext cx="2606040" cy="1234440"/>
          </a:xfrm>
          <a:prstGeom xmlns:a="http://schemas.openxmlformats.org/drawingml/2006/main" prst="roundRect">
            <a:avLst>
              <a:gd name="adj" fmla="val 5926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34B9F152-AA10-4773-AD8C-1D6E026B4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6160" y="4882896"/>
            <a:ext cx="228600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50" b="1">
                <a:solidFill>
                  <a:srgbClr val="065A82"/>
                </a:solidFill>
                <a:latin typeface="Calibri"/>
                <a:ea typeface="Calibri"/>
                <a:cs typeface="Calibri"/>
              </a:rPr>
              <a:t>Data plane</a:t>
            </a:r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2CFEC45F-B7F9-4E1F-AD03-377214039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6160" y="5157216"/>
            <a:ext cx="2286000" cy="7498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ICMP verified in both directions, 0% loss, ttl 254</a:t>
            </a:r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5AC19976-94EC-4087-96A1-E23C45434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3056" y="4773168"/>
            <a:ext cx="2606040" cy="1234440"/>
          </a:xfrm>
          <a:prstGeom xmlns:a="http://schemas.openxmlformats.org/drawingml/2006/main" prst="roundRect">
            <a:avLst>
              <a:gd name="adj" fmla="val 5926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2F52F2BF-DBEA-47E8-8DED-D8699D78C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7648" y="4882896"/>
            <a:ext cx="228600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50" b="1">
                <a:solidFill>
                  <a:srgbClr val="065A82"/>
                </a:solidFill>
                <a:latin typeface="Calibri"/>
                <a:ea typeface="Calibri"/>
                <a:cs typeface="Calibri"/>
              </a:rPr>
              <a:t>Application layer</a:t>
            </a:r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AFC9C706-0881-4A0B-8AF9-EF514504C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7648" y="5157216"/>
            <a:ext cx="2286000" cy="7498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HTTP served across two cloud providers</a:t>
            </a:r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932806C8-A4CE-47C9-9B02-C4426B20B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544" y="4773168"/>
            <a:ext cx="2606040" cy="1234440"/>
          </a:xfrm>
          <a:prstGeom xmlns:a="http://schemas.openxmlformats.org/drawingml/2006/main" prst="roundRect">
            <a:avLst>
              <a:gd name="adj" fmla="val 5926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AC1923B1-D31C-4523-AF7A-B79D6B6B9F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9136" y="4882896"/>
            <a:ext cx="228600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50" b="1">
                <a:solidFill>
                  <a:srgbClr val="065A82"/>
                </a:solidFill>
                <a:latin typeface="Calibri"/>
                <a:ea typeface="Calibri"/>
                <a:cs typeface="Calibri"/>
              </a:rPr>
              <a:t>Negative test</a:t>
            </a:r>
          </a:p>
        </p:txBody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1E29928E-FF21-475D-B83E-0AA595C9A2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9136" y="5157216"/>
            <a:ext cx="2286000" cy="7498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Transitive path fails, as designed and documented</a:t>
            </a:r>
          </a:p>
        </p:txBody>
      </p:sp>
    </p:spTree>
    <p:extLst>
      <p:ext uri="{BB962C8B-B14F-4D97-AF65-F5344CB8AC3E}">
        <p14:creationId xmlns:p14="http://schemas.microsoft.com/office/powerpoint/2010/main" val="156582919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E12EE3B-7594-44FB-BF0A-95DA9FADC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10896"/>
            <a:ext cx="110642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SECTION 6 — RECOVERY VALIDATION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F422DAD9-35F1-452D-A4F9-85B288644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6424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Virginia independently validates hub recovery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2B759B7C-82A1-427F-9535-AA58D0712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554480"/>
            <a:ext cx="5394960" cy="1965960"/>
          </a:xfrm>
          <a:prstGeom xmlns:a="http://schemas.openxmlformats.org/drawingml/2006/main" prst="roundRect">
            <a:avLst>
              <a:gd name="adj" fmla="val 372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0401B143-FC60-4826-BA87-C1BA4E5A9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178308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065A8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D8A31D5-15B6-4EE8-9767-4736A9580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178308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9270EA4-D214-4155-8B87-228BDEB71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395728"/>
            <a:ext cx="493776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Scope the check</a:t>
            </a: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859B60D0-F759-4D5D-96EA-F6CBA802D5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761488"/>
            <a:ext cx="493776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After the Ireland service is replaced, Virginia can test the same private service identity across VPN #1.</a:t>
            </a:r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A1CC3F42-1766-4439-8E5A-4BFF24B8CF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0" y="1554480"/>
            <a:ext cx="5394960" cy="1965960"/>
          </a:xfrm>
          <a:prstGeom xmlns:a="http://schemas.openxmlformats.org/drawingml/2006/main" prst="roundRect">
            <a:avLst>
              <a:gd name="adj" fmla="val 372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84140583-44D2-4A7F-AC7A-5A9176A39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7960" y="178308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C7293"/>
          </a:solidFill>
          <a:ln xmlns:a="http://schemas.openxmlformats.org/drawingml/2006/main" w="12700">
            <a:solidFill>
              <a:srgbClr val="1C729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5B704FD2-44B6-4DE2-8EEB-D633D3082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7960" y="178308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E88A30CC-F589-4A53-B3DA-131C4E07D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7960" y="2395728"/>
            <a:ext cx="493776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Measured result</a:t>
            </a: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944DDA03-5481-4EFF-8DC7-5EC10F564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7960" y="2761488"/>
            <a:ext cx="493776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The hub application recovered in 4m 04s against the accepted 10-minute objective.</a:t>
            </a:r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366EAA4B-42A7-4364-A156-86A79E25B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703320"/>
            <a:ext cx="5394960" cy="1965960"/>
          </a:xfrm>
          <a:prstGeom xmlns:a="http://schemas.openxmlformats.org/drawingml/2006/main" prst="roundRect">
            <a:avLst>
              <a:gd name="adj" fmla="val 372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3FF80470-AD35-4EEE-AEFF-A3D0BA7E8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93192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065A8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E57D59D5-3168-4E09-AF79-2217BB014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93192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</a:t>
            </a:r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B567346C-1BB2-4A75-98F5-AEF311F7D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544568"/>
            <a:ext cx="493776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What remains stable</a:t>
            </a: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DD571B2E-17E8-497B-8DB4-B8C0A5DE4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910328"/>
            <a:ext cx="493776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Virginia’s route and strongSwan tunnel remain unchanged because recovery occurs inside the Ireland VPC.</a:t>
            </a:r>
          </a:p>
        </p:txBody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E96FC6C6-2165-4F64-AB61-D1EA6CAE1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0" y="3703320"/>
            <a:ext cx="5394960" cy="1965960"/>
          </a:xfrm>
          <a:prstGeom xmlns:a="http://schemas.openxmlformats.org/drawingml/2006/main" prst="roundRect">
            <a:avLst>
              <a:gd name="adj" fmla="val 372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0" name="Shape 18">
            <a:extLst xmlns:a="http://schemas.openxmlformats.org/drawingml/2006/main">
              <a:ext uri="{FF2B5EF4-FFF2-40B4-BE49-F238E27FC236}">
                <a16:creationId xmlns:a16="http://schemas.microsoft.com/office/drawing/2014/main" id="{B541EBC0-3F81-45AD-B546-F7F7FBD22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7960" y="393192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C7293"/>
          </a:solidFill>
          <a:ln xmlns:a="http://schemas.openxmlformats.org/drawingml/2006/main" w="12700">
            <a:solidFill>
              <a:srgbClr val="1C729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E4740187-3246-4A3E-B994-645F93833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7960" y="393192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4</a:t>
            </a:r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7C2A644F-FC70-4B1F-A971-19CA3C9B4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7960" y="4544568"/>
            <a:ext cx="493776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Limit of the claim</a:t>
            </a:r>
          </a:p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AEF5047F-BEF0-4277-99D2-7F7E6D64A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7960" y="4910328"/>
            <a:ext cx="493776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The drill did not fail strongSwan, the VGW, VPN #1 or the Virginia region. It is not full High Availability.</a:t>
            </a:r>
          </a:p>
        </p:txBody>
      </p:sp>
    </p:spTree>
    <p:extLst>
      <p:ext uri="{BB962C8B-B14F-4D97-AF65-F5344CB8AC3E}">
        <p14:creationId xmlns:p14="http://schemas.microsoft.com/office/powerpoint/2010/main" val="1696454069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86EAC14-89EB-4040-AC76-123A96A5B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10896"/>
            <a:ext cx="110642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PREPARED ANSWERS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7250D2AE-24D9-4391-9685-0F431CB37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6424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Questions I expect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E5DDA4BF-77A5-42E9-B748-59DFE73FCC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463040"/>
            <a:ext cx="5394960" cy="1517904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F0F4FB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A0DDC11-9E90-44FE-BB0C-14F02352E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1591056"/>
            <a:ext cx="2743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Q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8F2DDEA-0345-4179-A398-22F203FA7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" y="1581912"/>
            <a:ext cx="47091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Why use two EC2 instances in Virginia?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3744DD5-EB21-4B81-BA5C-970F7CD41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" y="2084832"/>
            <a:ext cx="4709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One is the VPN router and one is the private workload. Separation makes routing, testing and troubleshooting clearer.</a:t>
            </a:r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25EA0C4D-94C7-4D97-B9F0-85C446601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0" y="1463040"/>
            <a:ext cx="5394960" cy="1517904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A670D76C-931A-4513-908C-30839DFA8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1591056"/>
            <a:ext cx="2743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Q</a:t>
            </a: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FE4B8281-04B0-481D-B613-DF23D2EA5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4848" y="1581912"/>
            <a:ext cx="47091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What does SourceDestCheck do?</a:t>
            </a:r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7D2982B6-F1F2-4F0D-A022-CEA17F92B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4848" y="2084832"/>
            <a:ext cx="4709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It normally prevents EC2 from forwarding traffic for other hosts. A gateway requires it disabled.</a:t>
            </a:r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BB1904E5-2330-45D2-AAB0-1B0941359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90672"/>
            <a:ext cx="5394960" cy="1517904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F0F4FB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62AD0DFB-6A4A-4E2B-BCEF-381311145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3218688"/>
            <a:ext cx="2743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Q</a:t>
            </a:r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CDA9960F-0919-431D-8561-D02CE0D82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" y="3209544"/>
            <a:ext cx="47091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Where do DNS and DHCP come from?</a:t>
            </a:r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04748FD3-579D-4DA2-BEB5-A1AC474A3C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" y="3712464"/>
            <a:ext cx="4709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AWS VPC services supply subnet configuration and the VPC resolver supplies internal name resolution.</a:t>
            </a:r>
          </a:p>
        </p:txBody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243B7513-7B40-48CD-865D-B7214DA50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0" y="3090672"/>
            <a:ext cx="5394960" cy="1517904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D9CD182D-F553-4E85-9436-7128ABCC6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3218688"/>
            <a:ext cx="2743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Q</a:t>
            </a: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6B2DD4B4-8228-4269-A4C4-213EF702D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4848" y="3209544"/>
            <a:ext cx="47091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What do you check when the tunnel is UP but ping fails?</a:t>
            </a:r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8953EC2A-B458-44E0-9B4D-AC7270A3C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4848" y="3712464"/>
            <a:ext cx="4709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Route, forwarding, IPSec policy, security scope and return path—in that order.</a:t>
            </a:r>
          </a:p>
        </p:txBody>
      </p:sp>
      <p:sp>
        <p:nvSpPr>
          <p:cNvPr id="20" name="Shape 18">
            <a:extLst xmlns:a="http://schemas.openxmlformats.org/drawingml/2006/main">
              <a:ext uri="{FF2B5EF4-FFF2-40B4-BE49-F238E27FC236}">
                <a16:creationId xmlns:a16="http://schemas.microsoft.com/office/drawing/2014/main" id="{70D99332-FAFF-4E78-B580-2B014B5B2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718304"/>
            <a:ext cx="5394960" cy="1517904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F0F4FB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C8F432EA-3137-4DC4-88E4-3137A9FFAA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4846320"/>
            <a:ext cx="2743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Q</a:t>
            </a:r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ED57E3E0-45E5-4B02-A7FD-BE32E4D43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" y="4837176"/>
            <a:ext cx="47091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Can the private server reach Azure?</a:t>
            </a:r>
          </a:p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B1EEE97B-7AA5-447F-9E89-683DBA00C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" y="5340096"/>
            <a:ext cx="4709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No. The Ireland VGW is non-transitive, so VPN #1 does not forward into VPN #2.</a:t>
            </a:r>
          </a:p>
        </p:txBody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C530EFC2-FB4C-42C7-9FF8-703DF09F7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0" y="4718304"/>
            <a:ext cx="5394960" cy="1517904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D56CF0C3-BCD5-48A0-A8F3-61F5375DF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4846320"/>
            <a:ext cx="2743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Q</a:t>
            </a:r>
          </a:p>
        </p:txBody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FC26FF9E-727A-44AE-83B9-B0E708EBF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4848" y="4837176"/>
            <a:ext cx="47091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How would you tighten administration?</a:t>
            </a:r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ACE90B79-32C0-4F4D-A829-DCD0AF87E3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4848" y="5340096"/>
            <a:ext cx="4709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Restrict SSH to an approved /32 or remove inbound SSH and use Systems Manager Session Manager.</a:t>
            </a:r>
          </a:p>
        </p:txBody>
      </p:sp>
    </p:spTree>
    <p:extLst>
      <p:ext uri="{BB962C8B-B14F-4D97-AF65-F5344CB8AC3E}">
        <p14:creationId xmlns:p14="http://schemas.microsoft.com/office/powerpoint/2010/main" val="1904619922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21295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9D91312E-0A2C-4127-A3B8-22C58E78E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3108960"/>
            <a:ext cx="5120640" cy="51206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528212E3-C151-4E92-9EA1-CA02CE987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1188720"/>
            <a:ext cx="105156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8FA3C8"/>
                </a:solidFill>
                <a:latin typeface="Calibri"/>
                <a:ea typeface="Calibri"/>
                <a:cs typeface="Calibri"/>
              </a:rPr>
              <a:t>IN SUMMARY</a:t>
            </a:r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DC7D062-9334-47FE-97B4-1B9100B43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1600200"/>
            <a:ext cx="10058400" cy="1280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600" b="1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Virginia is a controlled</a:t>
            </a:r>
          </a:p>
          <a:p xmlns:a="http://schemas.openxmlformats.org/drawingml/2006/main">
            <a:pPr marL="0" indent="0">
              <a:buNone/>
            </a:pPr>
            <a:r>
              <a:rPr sz="3600" b="1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enterprise-edge simulation.</a:t>
            </a:r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BDBB0C1F-D05D-4DAC-9BDD-4B8C1E79F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306324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C7293"/>
          </a:solidFill>
          <a:ln xmlns:a="http://schemas.openxmlformats.org/drawingml/2006/main" w="12700">
            <a:solidFill>
              <a:srgbClr val="1C729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E92AC6E-A9F5-455E-99C4-460D7A0EA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306324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92678A5-8E61-4FC2-AEA7-5B33A8DE6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8760" y="3090672"/>
            <a:ext cx="877824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50">
                <a:solidFill>
                  <a:srgbClr val="D8E2F5"/>
                </a:solidFill>
                <a:latin typeface="Calibri"/>
                <a:ea typeface="Calibri"/>
                <a:cs typeface="Calibri"/>
              </a:rPr>
              <a:t>The strongSwan gateway and private test server have separate, explainable responsibilities.</a:t>
            </a:r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9D0C2937-ADB0-4CC9-BC25-E5C529C93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384048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C7293"/>
          </a:solidFill>
          <a:ln xmlns:a="http://schemas.openxmlformats.org/drawingml/2006/main" w="12700">
            <a:solidFill>
              <a:srgbClr val="1C729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0FCA9437-47FF-4ACE-876C-66A35BEC73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384048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C6EDEC49-703F-4DCC-AEE4-0FC3598C1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8760" y="3867912"/>
            <a:ext cx="877824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50">
                <a:solidFill>
                  <a:srgbClr val="D8E2F5"/>
                </a:solidFill>
                <a:latin typeface="Calibri"/>
                <a:ea typeface="Calibri"/>
                <a:cs typeface="Calibri"/>
              </a:rPr>
              <a:t>VPC routing, Linux forwarding and IPSec policy must all agree before traffic can cross VPN #1.</a:t>
            </a:r>
          </a:p>
        </p:txBody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A637A20C-F16D-40D7-A325-435EAE9CF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461772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8324"/>
          </a:solidFill>
          <a:ln xmlns:a="http://schemas.openxmlformats.org/drawingml/2006/main" w="12700">
            <a:solidFill>
              <a:srgbClr val="D98324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7B7CBA81-AD69-4E17-8F88-5115931BA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461772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</a:t>
            </a: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40E7613A-44E2-4C59-8E52-BCC021A77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8760" y="4645152"/>
            <a:ext cx="877824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50">
                <a:solidFill>
                  <a:srgbClr val="D8E2F5"/>
                </a:solidFill>
                <a:latin typeface="Calibri"/>
                <a:ea typeface="Calibri"/>
                <a:cs typeface="Calibri"/>
              </a:rPr>
              <a:t>DNS/IP comparison and a fixed troubleshooting order turn symptoms into reproducible evidence.</a:t>
            </a:r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9A9CE65D-1F1E-469F-BF1E-DB8C762ED3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5623560"/>
            <a:ext cx="100584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 i="1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Thank you — I can demonstrate the Virginia packet path and diagnose each failure domain.</a:t>
            </a:r>
          </a:p>
        </p:txBody>
      </p:sp>
    </p:spTree>
    <p:extLst>
      <p:ext uri="{BB962C8B-B14F-4D97-AF65-F5344CB8AC3E}">
        <p14:creationId xmlns:p14="http://schemas.microsoft.com/office/powerpoint/2010/main" val="85354145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B54D815-F47C-4DA4-ADA8-049F39D95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10896"/>
            <a:ext cx="110642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WHAT I WILL COVER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AFBB11BB-7056-4F95-8FCE-0C9639443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6424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Agenda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6DA8A12F-0C85-4959-B03A-0DA0B1BB0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481328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065A8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045B056-13FF-4A3A-ABF4-E7DCB9307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481328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59E645D-EC07-4540-B4C5-90EAC61AD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1444752"/>
            <a:ext cx="402336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The Virginia role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C5937FF-B215-4F23-A11F-5ED0E24A2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1737360"/>
            <a:ext cx="676656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How AWS simulates the on-premises edge</a:t>
            </a:r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5BCC3ED4-22B1-4985-83A2-36CA3792E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267712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065A8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429D9AF2-E27C-494E-BA4D-820D76A49E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267712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6D8CDBFB-584B-44B8-B632-54AC8926B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2231136"/>
            <a:ext cx="402336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Compute design</a:t>
            </a:r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D30D2D29-D850-44FA-8468-F31830EC3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2523744"/>
            <a:ext cx="676656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Gateway host and private test server</a:t>
            </a:r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8A8DD70A-9056-4F09-9BA2-19CD8B087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54096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C7293"/>
          </a:solidFill>
          <a:ln xmlns:a="http://schemas.openxmlformats.org/drawingml/2006/main" w="12700">
            <a:solidFill>
              <a:srgbClr val="1C729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E7B084DB-DA94-4936-8027-EA0E2EFC0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54096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</a:t>
            </a:r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1499B464-A270-4C46-A237-E5D6428E0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3017520"/>
            <a:ext cx="402336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DNS &amp; DHCP</a:t>
            </a:r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B83307BD-0F7A-40FB-B15A-6D6EB75E6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3310128"/>
            <a:ext cx="676656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How instances receive identity and resolution</a:t>
            </a:r>
          </a:p>
        </p:txBody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23611ADD-E0B1-46B7-ACD1-17389E3E6F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84048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C7293"/>
          </a:solidFill>
          <a:ln xmlns:a="http://schemas.openxmlformats.org/drawingml/2006/main" w="12700">
            <a:solidFill>
              <a:srgbClr val="1C729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97B82EDE-CF5B-4BE9-9212-95023FD75C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84048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4</a:t>
            </a: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1300D8DD-B720-407B-8F32-BC44CCF91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3803904"/>
            <a:ext cx="402336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strongSwan routing</a:t>
            </a:r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CDE3D335-09DF-48A8-81FB-5242990DC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4096512"/>
            <a:ext cx="676656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Forwarding traffic into VPN #1</a:t>
            </a:r>
          </a:p>
        </p:txBody>
      </p:sp>
      <p:sp>
        <p:nvSpPr>
          <p:cNvPr id="20" name="Shape 18">
            <a:extLst xmlns:a="http://schemas.openxmlformats.org/drawingml/2006/main">
              <a:ext uri="{FF2B5EF4-FFF2-40B4-BE49-F238E27FC236}">
                <a16:creationId xmlns:a16="http://schemas.microsoft.com/office/drawing/2014/main" id="{0E805FE2-6DF2-4339-8084-0E5F35CD1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626864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1295C"/>
          </a:solidFill>
          <a:ln xmlns:a="http://schemas.openxmlformats.org/drawingml/2006/main" w="12700">
            <a:solidFill>
              <a:srgbClr val="21295C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FD8FD2AF-1747-47FB-9706-B6DC57AB6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626864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5</a:t>
            </a:r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54D6423D-27A1-42D0-A8B0-9EDFD60A9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4590288"/>
            <a:ext cx="402336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Problems &amp; solutions</a:t>
            </a:r>
          </a:p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4CB2CA1F-C1D0-4A63-A2C8-333F0E844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4882896"/>
            <a:ext cx="676656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A repeatable troubleshooting sequence</a:t>
            </a:r>
          </a:p>
        </p:txBody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4DC5F0F8-F030-432E-8550-1FB3A60AB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413248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1295C"/>
          </a:solidFill>
          <a:ln xmlns:a="http://schemas.openxmlformats.org/drawingml/2006/main" w="12700">
            <a:solidFill>
              <a:srgbClr val="21295C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9743DA91-C643-476E-9EF5-CE71EB5B9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413248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6</a:t>
            </a:r>
          </a:p>
        </p:txBody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142BEE0E-832C-4C6A-B8B4-9F4685472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5376672"/>
            <a:ext cx="402336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Verification</a:t>
            </a:r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8B7164E8-A7D4-4E53-9227-1C8706940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5669280"/>
            <a:ext cx="676656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What proves the private cell works</a:t>
            </a:r>
          </a:p>
        </p:txBody>
      </p:sp>
      <p:sp>
        <p:nvSpPr>
          <p:cNvPr id="28" name="Shape 26">
            <a:extLst xmlns:a="http://schemas.openxmlformats.org/drawingml/2006/main">
              <a:ext uri="{FF2B5EF4-FFF2-40B4-BE49-F238E27FC236}">
                <a16:creationId xmlns:a16="http://schemas.microsoft.com/office/drawing/2014/main" id="{45D5E41C-2461-4AF6-A56E-48FD3E4C6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03920" y="1481328"/>
            <a:ext cx="3108960" cy="2788920"/>
          </a:xfrm>
          <a:prstGeom xmlns:a="http://schemas.openxmlformats.org/drawingml/2006/main" prst="roundRect">
            <a:avLst>
              <a:gd name="adj" fmla="val 2623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9" name="Text 27">
            <a:extLst xmlns:a="http://schemas.openxmlformats.org/drawingml/2006/main">
              <a:ext uri="{FF2B5EF4-FFF2-40B4-BE49-F238E27FC236}">
                <a16:creationId xmlns:a16="http://schemas.microsoft.com/office/drawing/2014/main" id="{C3285D96-24CE-4685-B355-E14AB2A71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32520" y="1627632"/>
            <a:ext cx="265176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My slice</a:t>
            </a:r>
          </a:p>
        </p:txBody>
      </p:sp>
      <p:sp>
        <p:nvSpPr>
          <p:cNvPr id="30" name="Text 28">
            <a:extLst xmlns:a="http://schemas.openxmlformats.org/drawingml/2006/main">
              <a:ext uri="{FF2B5EF4-FFF2-40B4-BE49-F238E27FC236}">
                <a16:creationId xmlns:a16="http://schemas.microsoft.com/office/drawing/2014/main" id="{CF443CDA-DF91-49FD-A34D-F569087AB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32520" y="1920240"/>
            <a:ext cx="2697480" cy="22402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342900" indent="-342900">
              <a:spcAft>
                <a:spcPts val="600"/>
              </a:spcAft>
              <a:buSzPct val="100000"/>
              <a:buChar char="•"/>
            </a:pPr>
            <a:r>
              <a:rPr sz="1250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Virginia cell</a:t>
            </a:r>
          </a:p>
          <a:p xmlns:a="http://schemas.openxmlformats.org/drawingml/2006/main">
            <a:pPr marL="342900" indent="-342900">
              <a:spcAft>
                <a:spcPts val="600"/>
              </a:spcAft>
              <a:buSzPct val="100000"/>
              <a:buChar char="•"/>
            </a:pPr>
            <a:r>
              <a:rPr sz="1250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Private server</a:t>
            </a:r>
          </a:p>
          <a:p xmlns:a="http://schemas.openxmlformats.org/drawingml/2006/main">
            <a:pPr marL="342900" indent="-342900">
              <a:spcAft>
                <a:spcPts val="600"/>
              </a:spcAft>
              <a:buSzPct val="100000"/>
              <a:buChar char="•"/>
            </a:pPr>
            <a:r>
              <a:rPr sz="1250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DNS and DHCP</a:t>
            </a:r>
          </a:p>
          <a:p xmlns:a="http://schemas.openxmlformats.org/drawingml/2006/main">
            <a:pPr marL="342900" indent="-342900">
              <a:spcAft>
                <a:spcPts val="600"/>
              </a:spcAft>
              <a:buSzPct val="100000"/>
              <a:buChar char="•"/>
            </a:pPr>
            <a:r>
              <a:rPr sz="1250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strongSwan routing</a:t>
            </a:r>
          </a:p>
          <a:p xmlns:a="http://schemas.openxmlformats.org/drawingml/2006/main">
            <a:pPr marL="342900" indent="-342900">
              <a:spcAft>
                <a:spcPts val="600"/>
              </a:spcAft>
              <a:buSzPct val="100000"/>
              <a:buChar char="•"/>
            </a:pPr>
            <a:r>
              <a:rPr sz="1250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Troubleshooting</a:t>
            </a:r>
          </a:p>
        </p:txBody>
      </p:sp>
    </p:spTree>
    <p:extLst>
      <p:ext uri="{BB962C8B-B14F-4D97-AF65-F5344CB8AC3E}">
        <p14:creationId xmlns:p14="http://schemas.microsoft.com/office/powerpoint/2010/main" val="43071937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F1647CD-449B-49F2-88D3-E268DE546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10896"/>
            <a:ext cx="110642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SECTION 1 — CONTEXT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B15D6325-8525-4BA9-A2F9-5C7B406C9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6424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Three cells, two tunnels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42B62329-9543-4558-81B6-EAAD23A3C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600200"/>
            <a:ext cx="2926080" cy="22860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12FB183-A34C-474E-ADC4-FF058C247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1783080"/>
            <a:ext cx="256032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Simulated on-prem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7E727E9-E70E-48D8-B47F-3B0FF9406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2103120"/>
            <a:ext cx="25603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AWS us-east-1 · N. Virginia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3E36FFB-7AA6-4340-AB9E-DC694B109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2450592"/>
            <a:ext cx="256032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10.0.0.0/16</a:t>
            </a: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1F0CC1D-C5D7-4889-B5DD-A9E0C8E4E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2852928"/>
            <a:ext cx="256032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D8E2F5"/>
                </a:solidFill>
                <a:latin typeface="Calibri"/>
                <a:ea typeface="Calibri"/>
                <a:cs typeface="Calibri"/>
              </a:rPr>
              <a:t>strongSwan customer gateway</a:t>
            </a:r>
          </a:p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D8E2F5"/>
                </a:solidFill>
                <a:latin typeface="Calibri"/>
                <a:ea typeface="Calibri"/>
                <a:cs typeface="Calibri"/>
              </a:rPr>
              <a:t>+ test server</a:t>
            </a:r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0EA91CB5-1DB4-4A30-BC69-97BF926EE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7720" y="1600200"/>
            <a:ext cx="2926080" cy="22860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21295C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41835DE0-86BA-4DAA-97D4-024D14C65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8888" y="1783080"/>
            <a:ext cx="256032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AWS public cloud</a:t>
            </a:r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0E08370B-4954-44E1-9DE0-A0C386EC3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8888" y="2103120"/>
            <a:ext cx="25603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AWS eu-west-1 · Ireland</a:t>
            </a: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26BF1666-E860-4BC5-961B-541CB8ACC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8888" y="2450592"/>
            <a:ext cx="256032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10.1.0.0/16</a:t>
            </a: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7A84ABB0-4552-41D3-9B26-EC2831B539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8888" y="2852928"/>
            <a:ext cx="256032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D8E2F5"/>
                </a:solidFill>
                <a:latin typeface="Calibri"/>
                <a:ea typeface="Calibri"/>
                <a:cs typeface="Calibri"/>
              </a:rPr>
              <a:t>Apache web server</a:t>
            </a:r>
          </a:p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D8E2F5"/>
                </a:solidFill>
                <a:latin typeface="Calibri"/>
                <a:ea typeface="Calibri"/>
                <a:cs typeface="Calibri"/>
              </a:rPr>
              <a:t>THE HUB — both tunnels land here</a:t>
            </a:r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22C9A033-BCCF-4A29-B4B1-3558BFAF6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5360" y="1600200"/>
            <a:ext cx="2926080" cy="22860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1C7293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C6CBB20B-61D6-4D02-8066-B473B1631C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96528" y="1783080"/>
            <a:ext cx="256032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Azure</a:t>
            </a:r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CC2FE938-7E5F-4870-BC69-D323D2D75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96528" y="2103120"/>
            <a:ext cx="25603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southeastasia · Singapore</a:t>
            </a:r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D25C6903-69FE-4CCB-9E6D-8EF14B3F9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96528" y="2450592"/>
            <a:ext cx="256032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10.2.0.0/16</a:t>
            </a: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74CE0200-E40C-4B3F-A1AA-180BBB914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96528" y="2852928"/>
            <a:ext cx="256032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D8E2F5"/>
                </a:solidFill>
                <a:latin typeface="Calibri"/>
                <a:ea typeface="Calibri"/>
                <a:cs typeface="Calibri"/>
              </a:rPr>
              <a:t>nginx web server</a:t>
            </a:r>
          </a:p>
        </p:txBody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D658B342-325E-46CB-AC54-4D7CEE0D4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1608" y="2423160"/>
            <a:ext cx="740664" cy="658368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1E7A46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9134A176-DF10-4D86-B56B-51333E0CCE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1608" y="2487168"/>
            <a:ext cx="740664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VPN #1</a:t>
            </a:r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6CE4853A-9FAE-48A9-A0D7-D274EFADB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1608" y="2743200"/>
            <a:ext cx="740664" cy="23774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900">
                <a:solidFill>
                  <a:srgbClr val="C9EBD8"/>
                </a:solidFill>
                <a:latin typeface="Calibri"/>
                <a:ea typeface="Calibri"/>
                <a:cs typeface="Calibri"/>
              </a:rPr>
              <a:t>~69 ms</a:t>
            </a:r>
          </a:p>
        </p:txBody>
      </p:sp>
      <p:sp>
        <p:nvSpPr>
          <p:cNvPr id="22" name="Shape 20">
            <a:extLst xmlns:a="http://schemas.openxmlformats.org/drawingml/2006/main">
              <a:ext uri="{FF2B5EF4-FFF2-40B4-BE49-F238E27FC236}">
                <a16:creationId xmlns:a16="http://schemas.microsoft.com/office/drawing/2014/main" id="{3C86BFD5-744D-4FD6-86AB-A5B55EA59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9248" y="2423160"/>
            <a:ext cx="740664" cy="658368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1E7A46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5CF55DE7-21C3-43ED-B6E6-F5594BE7F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9248" y="2487168"/>
            <a:ext cx="740664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VPN #2</a:t>
            </a:r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47FDCD98-4750-4CB0-8A86-99450EB5C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9248" y="2743200"/>
            <a:ext cx="740664" cy="23774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900">
                <a:solidFill>
                  <a:srgbClr val="C9EBD8"/>
                </a:solidFill>
                <a:latin typeface="Calibri"/>
                <a:ea typeface="Calibri"/>
                <a:cs typeface="Calibri"/>
              </a:rPr>
              <a:t>~189 ms</a:t>
            </a:r>
          </a:p>
        </p:txBody>
      </p:sp>
      <p:sp>
        <p:nvSpPr>
          <p:cNvPr id="25" name="Shape 23">
            <a:extLst xmlns:a="http://schemas.openxmlformats.org/drawingml/2006/main">
              <a:ext uri="{FF2B5EF4-FFF2-40B4-BE49-F238E27FC236}">
                <a16:creationId xmlns:a16="http://schemas.microsoft.com/office/drawing/2014/main" id="{AF439319-3240-4123-82FA-D94A43672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206240"/>
            <a:ext cx="10881360" cy="1417320"/>
          </a:xfrm>
          <a:prstGeom xmlns:a="http://schemas.openxmlformats.org/drawingml/2006/main" prst="roundRect">
            <a:avLst>
              <a:gd name="adj" fmla="val 516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2D58C081-1EBD-4A7C-95FB-BF5A9A436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407408"/>
            <a:ext cx="1033272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Both tunnels are IPSec over the public internet. The difference in latency is physical distance, nothing else.</a:t>
            </a:r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2F89F896-EB9F-4FE9-9441-A7C12898F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754880"/>
            <a:ext cx="10332720" cy="685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Every ICMP reply came back with ttl=254 — decremented from 255 — which proves the packet crossed a gateway rather than being answered locally. That is how I know the tunnel is genuinely carrying the traffic.</a:t>
            </a:r>
          </a:p>
        </p:txBody>
      </p:sp>
    </p:spTree>
    <p:extLst>
      <p:ext uri="{BB962C8B-B14F-4D97-AF65-F5344CB8AC3E}">
        <p14:creationId xmlns:p14="http://schemas.microsoft.com/office/powerpoint/2010/main" val="19726658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2DD6492-D86D-43A8-8115-DB9D71E50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10896"/>
            <a:ext cx="110642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SECTION 2 — VIRGINIA CELL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9FCC0015-D1CB-4FF1-8FDA-A71E90C55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6424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Two EC2 roles keep routing separate from testing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606DEAC1-1A65-4C7D-BD84-5C49E233A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508760"/>
            <a:ext cx="5212080" cy="18288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EFBAD04-5C3B-4A36-B108-7F1A60D1F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1664208"/>
            <a:ext cx="475488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8A4B10"/>
                </a:solidFill>
                <a:latin typeface="Calibri"/>
                <a:ea typeface="Calibri"/>
                <a:cs typeface="Calibri"/>
              </a:rPr>
              <a:t>Gateway host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C5D7FF4-5582-45BB-A05A-6F0DAE75F5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1938528"/>
            <a:ext cx="475488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0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strongSwan router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E34A5DB-47FA-41FE-8D70-266DA12F6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487168"/>
            <a:ext cx="4754880" cy="731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The public EC2 instance owns the stable Elastic IP, terminates IPSec and forwards traffic between the private cell and Ireland.</a:t>
            </a:r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B4979716-0CD1-4B0B-95EF-6A17B302E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1508760"/>
            <a:ext cx="5257800" cy="18288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996DDBF7-D9B9-4BFE-A2FB-44EE16908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1664208"/>
            <a:ext cx="48463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Workload host</a:t>
            </a: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89A07F77-2CF6-49A6-B532-6819919BD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1965960"/>
            <a:ext cx="48463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private test server</a:t>
            </a:r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DB5EB590-835B-4CC6-924E-9229BF6AC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2697480"/>
            <a:ext cx="484632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The test server uses private addressing and the VPC resolver. It generates clean evidence without also being the VPN endpoint.</a:t>
            </a: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49E94880-C83B-400E-B884-CC339015E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611880"/>
            <a:ext cx="1088136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Why role separation matters</a:t>
            </a: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041C6C84-1194-4B11-B7FC-8A9C27E36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977640"/>
            <a:ext cx="108813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A gateway fault and an application fault produce different symptoms. Separate hosts make packet paths, security rules and recovery steps easier to explain.</a:t>
            </a:r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5682C14E-504B-4ADD-A957-DB2AEE16C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937760"/>
            <a:ext cx="3474720" cy="73152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91DE4092-7C79-4205-8170-B0ED4051B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5047488"/>
            <a:ext cx="310896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065A82"/>
                </a:solidFill>
                <a:latin typeface="Courier New"/>
                <a:ea typeface="Courier New"/>
                <a:cs typeface="Courier New"/>
              </a:rPr>
              <a:t>10.0.0.0/16</a:t>
            </a:r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BBC94AE6-FCB2-4657-A962-249E94FDA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5358384"/>
            <a:ext cx="3108960" cy="23774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on-prem</a:t>
            </a:r>
          </a:p>
        </p:txBody>
      </p:sp>
      <p:sp>
        <p:nvSpPr>
          <p:cNvPr id="17" name="Shape 15">
            <a:extLst xmlns:a="http://schemas.openxmlformats.org/drawingml/2006/main">
              <a:ext uri="{FF2B5EF4-FFF2-40B4-BE49-F238E27FC236}">
                <a16:creationId xmlns:a16="http://schemas.microsoft.com/office/drawing/2014/main" id="{319CACB3-C1C1-40AC-A515-5F7283592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4937760"/>
            <a:ext cx="3474720" cy="73152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7B794746-3A59-4750-AAEE-86E3B4576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6280" y="5047488"/>
            <a:ext cx="310896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065A82"/>
                </a:solidFill>
                <a:latin typeface="Courier New"/>
                <a:ea typeface="Courier New"/>
                <a:cs typeface="Courier New"/>
              </a:rPr>
              <a:t>10.1.0.0/16</a:t>
            </a:r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7DDE0796-8CDB-4668-A30A-73B8A006F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6280" y="5358384"/>
            <a:ext cx="3108960" cy="23774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AWS public</a:t>
            </a:r>
          </a:p>
        </p:txBody>
      </p:sp>
      <p:sp>
        <p:nvSpPr>
          <p:cNvPr id="20" name="Shape 18">
            <a:extLst xmlns:a="http://schemas.openxmlformats.org/drawingml/2006/main">
              <a:ext uri="{FF2B5EF4-FFF2-40B4-BE49-F238E27FC236}">
                <a16:creationId xmlns:a16="http://schemas.microsoft.com/office/drawing/2014/main" id="{145AA097-155B-44A0-B3C7-EC9D48E3E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0" y="4937760"/>
            <a:ext cx="3474720" cy="73152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7B891E9B-F004-400B-BBB7-51E82C9EA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5047488"/>
            <a:ext cx="310896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065A82"/>
                </a:solidFill>
                <a:latin typeface="Courier New"/>
                <a:ea typeface="Courier New"/>
                <a:cs typeface="Courier New"/>
              </a:rPr>
              <a:t>10.2.0.0/16</a:t>
            </a:r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95F1F912-3756-42B5-9BB3-596B2958A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5358384"/>
            <a:ext cx="3108960" cy="23774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Azure</a:t>
            </a:r>
          </a:p>
        </p:txBody>
      </p:sp>
    </p:spTree>
    <p:extLst>
      <p:ext uri="{BB962C8B-B14F-4D97-AF65-F5344CB8AC3E}">
        <p14:creationId xmlns:p14="http://schemas.microsoft.com/office/powerpoint/2010/main" val="83906668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086583F-0D30-41F7-A962-F836D54D7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10896"/>
            <a:ext cx="110642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SECTION 2 — DELIVERY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EAE2F2DE-7118-4EB7-AA5B-285E98E2A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6424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Where we ended up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236B9929-680B-4708-BF59-3FB16BE41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536192"/>
            <a:ext cx="5394960" cy="868680"/>
          </a:xfrm>
          <a:prstGeom xmlns:a="http://schemas.openxmlformats.org/drawingml/2006/main" prst="roundRect">
            <a:avLst>
              <a:gd name="adj" fmla="val 8421"/>
            </a:avLst>
          </a:prstGeom>
          <a:solidFill xmlns:a="http://schemas.openxmlformats.org/drawingml/2006/main">
            <a:srgbClr val="EAF4EE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B1022EA6-917D-4FBD-8250-BC2E4BC94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173736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E7A46"/>
          </a:solidFill>
          <a:ln xmlns:a="http://schemas.openxmlformats.org/drawingml/2006/main" w="12700">
            <a:solidFill>
              <a:srgbClr val="1E7A4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54B9408-F2DB-44A5-8ED5-D0C01CA7E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173736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3096FDD-E3CF-4DBD-BA0E-BDE9D8255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8760" y="1664208"/>
            <a:ext cx="329184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CIDR scheme locked</a:t>
            </a: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8CF6A106-ADA2-4DBA-80AF-DC6DDF5A1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8760" y="1956816"/>
            <a:ext cx="329184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Three non-overlapping ranges</a:t>
            </a:r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E7170FC2-C9C2-4243-9CCE-660C16C61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1810512"/>
            <a:ext cx="96012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 b="1">
                <a:solidFill>
                  <a:srgbClr val="1E7A46"/>
                </a:solidFill>
                <a:latin typeface="Calibri"/>
                <a:ea typeface="Calibri"/>
                <a:cs typeface="Calibri"/>
              </a:rPr>
              <a:t>DONE</a:t>
            </a:r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CE30F95E-A983-45C6-85B3-00C6DB6A8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0" y="1536192"/>
            <a:ext cx="5394960" cy="868680"/>
          </a:xfrm>
          <a:prstGeom xmlns:a="http://schemas.openxmlformats.org/drawingml/2006/main" prst="roundRect">
            <a:avLst>
              <a:gd name="adj" fmla="val 8421"/>
            </a:avLst>
          </a:prstGeom>
          <a:solidFill xmlns:a="http://schemas.openxmlformats.org/drawingml/2006/main">
            <a:srgbClr val="EAF4EE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A11A4488-3C14-45C9-BD57-0C4351905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0528" y="173736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E7A46"/>
          </a:solidFill>
          <a:ln xmlns:a="http://schemas.openxmlformats.org/drawingml/2006/main" w="12700">
            <a:solidFill>
              <a:srgbClr val="1E7A4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9E0D47F9-7487-4455-9097-0D23464BD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0528" y="173736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1AF87F88-C4BF-4000-82FA-61893CCD3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8040" y="1664208"/>
            <a:ext cx="329184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All three networks live</a:t>
            </a:r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21C05BA4-6297-42E1-B391-8033841D1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8040" y="1956816"/>
            <a:ext cx="329184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2 AWS VPCs + Azure VNet</a:t>
            </a:r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C518574D-1A3B-4F78-9DCF-7566A3EE2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1810512"/>
            <a:ext cx="96012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 b="1">
                <a:solidFill>
                  <a:srgbClr val="1E7A46"/>
                </a:solidFill>
                <a:latin typeface="Calibri"/>
                <a:ea typeface="Calibri"/>
                <a:cs typeface="Calibri"/>
              </a:rPr>
              <a:t>DONE</a:t>
            </a:r>
          </a:p>
        </p:txBody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AD33A6FD-AE45-4C8B-BDF4-9FACC0FCF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560320"/>
            <a:ext cx="5394960" cy="868680"/>
          </a:xfrm>
          <a:prstGeom xmlns:a="http://schemas.openxmlformats.org/drawingml/2006/main" prst="roundRect">
            <a:avLst>
              <a:gd name="adj" fmla="val 8421"/>
            </a:avLst>
          </a:prstGeom>
          <a:solidFill xmlns:a="http://schemas.openxmlformats.org/drawingml/2006/main">
            <a:srgbClr val="EAF4EE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7" name="Shape 15">
            <a:extLst xmlns:a="http://schemas.openxmlformats.org/drawingml/2006/main">
              <a:ext uri="{FF2B5EF4-FFF2-40B4-BE49-F238E27FC236}">
                <a16:creationId xmlns:a16="http://schemas.microsoft.com/office/drawing/2014/main" id="{438476CC-1B2F-40C6-923A-BAF64F48F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2761488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E7A46"/>
          </a:solidFill>
          <a:ln xmlns:a="http://schemas.openxmlformats.org/drawingml/2006/main" w="12700">
            <a:solidFill>
              <a:srgbClr val="1E7A4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D1557F41-84B8-45E8-987A-19F2BF2A4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2761488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</a:t>
            </a:r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4556EA34-380C-496F-B75B-AA8E908DE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8760" y="2688336"/>
            <a:ext cx="329184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First tunnel passing traffic</a:t>
            </a:r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2A09A246-A997-4330-8F48-4B3A85B59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8760" y="2980944"/>
            <a:ext cx="329184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on-prem ↔ AWS, 0% loss</a:t>
            </a:r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F960FD19-AEDF-4F98-B8E7-632AFA796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834640"/>
            <a:ext cx="96012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 b="1">
                <a:solidFill>
                  <a:srgbClr val="1E7A46"/>
                </a:solidFill>
                <a:latin typeface="Calibri"/>
                <a:ea typeface="Calibri"/>
                <a:cs typeface="Calibri"/>
              </a:rPr>
              <a:t>DONE</a:t>
            </a:r>
          </a:p>
        </p:txBody>
      </p:sp>
      <p:sp>
        <p:nvSpPr>
          <p:cNvPr id="22" name="Shape 20">
            <a:extLst xmlns:a="http://schemas.openxmlformats.org/drawingml/2006/main">
              <a:ext uri="{FF2B5EF4-FFF2-40B4-BE49-F238E27FC236}">
                <a16:creationId xmlns:a16="http://schemas.microsoft.com/office/drawing/2014/main" id="{F92FD997-2D55-4116-A2E8-0AB176154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0" y="2560320"/>
            <a:ext cx="5394960" cy="868680"/>
          </a:xfrm>
          <a:prstGeom xmlns:a="http://schemas.openxmlformats.org/drawingml/2006/main" prst="roundRect">
            <a:avLst>
              <a:gd name="adj" fmla="val 8421"/>
            </a:avLst>
          </a:prstGeom>
          <a:solidFill xmlns:a="http://schemas.openxmlformats.org/drawingml/2006/main">
            <a:srgbClr val="EAF4EE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34D29C0C-882B-4659-87D7-78BDA97E9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0528" y="2761488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E7A46"/>
          </a:solidFill>
          <a:ln xmlns:a="http://schemas.openxmlformats.org/drawingml/2006/main" w="12700">
            <a:solidFill>
              <a:srgbClr val="1E7A4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9A942D4F-457C-445F-877D-968A91FA0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0528" y="2761488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4</a:t>
            </a:r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BB47DA80-CA37-44A9-88BB-EF664D9DF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8040" y="2688336"/>
            <a:ext cx="329184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Multi-cloud proven</a:t>
            </a:r>
          </a:p>
        </p:txBody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CF395355-9948-4C7B-B1CB-5E2D2E4F6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8040" y="2980944"/>
            <a:ext cx="329184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ICMP + HTTP across providers</a:t>
            </a:r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9F8E681F-41C3-4597-8F22-917DD81C2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2834640"/>
            <a:ext cx="96012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 b="1">
                <a:solidFill>
                  <a:srgbClr val="1E7A46"/>
                </a:solidFill>
                <a:latin typeface="Calibri"/>
                <a:ea typeface="Calibri"/>
                <a:cs typeface="Calibri"/>
              </a:rPr>
              <a:t>DONE</a:t>
            </a:r>
          </a:p>
        </p:txBody>
      </p:sp>
      <p:sp>
        <p:nvSpPr>
          <p:cNvPr id="28" name="Shape 26">
            <a:extLst xmlns:a="http://schemas.openxmlformats.org/drawingml/2006/main">
              <a:ext uri="{FF2B5EF4-FFF2-40B4-BE49-F238E27FC236}">
                <a16:creationId xmlns:a16="http://schemas.microsoft.com/office/drawing/2014/main" id="{D266F6B8-D505-423F-BD45-9D5FE69339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84448"/>
            <a:ext cx="5394960" cy="868680"/>
          </a:xfrm>
          <a:prstGeom xmlns:a="http://schemas.openxmlformats.org/drawingml/2006/main" prst="roundRect">
            <a:avLst>
              <a:gd name="adj" fmla="val 842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51DA9706-D8C0-4995-B1A0-55C37BDC2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3785616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5A6478"/>
          </a:solidFill>
          <a:ln xmlns:a="http://schemas.openxmlformats.org/drawingml/2006/main" w="12700">
            <a:solidFill>
              <a:srgbClr val="5A6478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0" name="Text 28">
            <a:extLst xmlns:a="http://schemas.openxmlformats.org/drawingml/2006/main">
              <a:ext uri="{FF2B5EF4-FFF2-40B4-BE49-F238E27FC236}">
                <a16:creationId xmlns:a16="http://schemas.microsoft.com/office/drawing/2014/main" id="{8B18DF65-46C1-4110-98B5-D6ED1009F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3785616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5</a:t>
            </a:r>
          </a:p>
        </p:txBody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34884D15-4597-41F9-929C-7368E5E28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8760" y="3712464"/>
            <a:ext cx="329184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Assessed demonstration</a:t>
            </a:r>
          </a:p>
        </p:txBody>
      </p:sp>
      <p:sp>
        <p:nvSpPr>
          <p:cNvPr id="32" name="Text 30">
            <a:extLst xmlns:a="http://schemas.openxmlformats.org/drawingml/2006/main">
              <a:ext uri="{FF2B5EF4-FFF2-40B4-BE49-F238E27FC236}">
                <a16:creationId xmlns:a16="http://schemas.microsoft.com/office/drawing/2014/main" id="{9A7B0332-540E-466C-A1B7-4E3CB08AA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8760" y="4005072"/>
            <a:ext cx="329184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this session</a:t>
            </a:r>
          </a:p>
        </p:txBody>
      </p:sp>
      <p:sp>
        <p:nvSpPr>
          <p:cNvPr id="33" name="Text 31">
            <a:extLst xmlns:a="http://schemas.openxmlformats.org/drawingml/2006/main">
              <a:ext uri="{FF2B5EF4-FFF2-40B4-BE49-F238E27FC236}">
                <a16:creationId xmlns:a16="http://schemas.microsoft.com/office/drawing/2014/main" id="{FE430955-AF0A-4D1B-B318-809F6E325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858768"/>
            <a:ext cx="96012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 b="1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NEXT</a:t>
            </a:r>
          </a:p>
        </p:txBody>
      </p:sp>
      <p:sp>
        <p:nvSpPr>
          <p:cNvPr id="34" name="Shape 32">
            <a:extLst xmlns:a="http://schemas.openxmlformats.org/drawingml/2006/main">
              <a:ext uri="{FF2B5EF4-FFF2-40B4-BE49-F238E27FC236}">
                <a16:creationId xmlns:a16="http://schemas.microsoft.com/office/drawing/2014/main" id="{4F22F6D2-0836-4105-B6F5-E73987D7B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0" y="3584448"/>
            <a:ext cx="5394960" cy="868680"/>
          </a:xfrm>
          <a:prstGeom xmlns:a="http://schemas.openxmlformats.org/drawingml/2006/main" prst="roundRect">
            <a:avLst>
              <a:gd name="adj" fmla="val 842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6C61FC7E-536B-4CD6-BB46-4F1D2B664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0528" y="3785616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5A6478"/>
          </a:solidFill>
          <a:ln xmlns:a="http://schemas.openxmlformats.org/drawingml/2006/main" w="12700">
            <a:solidFill>
              <a:srgbClr val="5A6478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CB67515E-F3C6-41AE-8502-402A14A02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0528" y="3785616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6</a:t>
            </a:r>
          </a:p>
        </p:txBody>
      </p:sp>
      <p:sp>
        <p:nvSpPr>
          <p:cNvPr id="37" name="Text 35">
            <a:extLst xmlns:a="http://schemas.openxmlformats.org/drawingml/2006/main">
              <a:ext uri="{FF2B5EF4-FFF2-40B4-BE49-F238E27FC236}">
                <a16:creationId xmlns:a16="http://schemas.microsoft.com/office/drawing/2014/main" id="{676B62A9-86D7-4D7E-8619-A31EE6CC6A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8040" y="3712464"/>
            <a:ext cx="329184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Fully decommissioned</a:t>
            </a:r>
          </a:p>
        </p:txBody>
      </p:sp>
      <p:sp>
        <p:nvSpPr>
          <p:cNvPr id="38" name="Text 36">
            <a:extLst xmlns:a="http://schemas.openxmlformats.org/drawingml/2006/main">
              <a:ext uri="{FF2B5EF4-FFF2-40B4-BE49-F238E27FC236}">
                <a16:creationId xmlns:a16="http://schemas.microsoft.com/office/drawing/2014/main" id="{AF378DBB-387D-4705-9601-6F197E42E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8040" y="4005072"/>
            <a:ext cx="329184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by 30 Aug 23:59</a:t>
            </a:r>
          </a:p>
        </p:txBody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8BDE22B2-3A41-491F-97ED-6B0858F2C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3858768"/>
            <a:ext cx="96012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 b="1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NEXT</a:t>
            </a:r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815A812A-0EDA-4517-9F81-FA44F6DFB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754880"/>
            <a:ext cx="11064240" cy="9144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21295C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1" name="Text 39">
            <a:extLst xmlns:a="http://schemas.openxmlformats.org/drawingml/2006/main">
              <a:ext uri="{FF2B5EF4-FFF2-40B4-BE49-F238E27FC236}">
                <a16:creationId xmlns:a16="http://schemas.microsoft.com/office/drawing/2014/main" id="{CF91B6F8-A818-4754-B2FF-EBFF9D680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19472"/>
            <a:ext cx="1051560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Four of six milestones achieved — and we hit them roughly two weeks ahead of the planned dates.</a:t>
            </a:r>
          </a:p>
        </p:txBody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8F4E4202-4AB5-430A-BFDF-055866A52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230368"/>
            <a:ext cx="1051560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The time we bought went into testing properly and capturing evidence while the system was live — not into extra features.</a:t>
            </a:r>
          </a:p>
        </p:txBody>
      </p:sp>
    </p:spTree>
    <p:extLst>
      <p:ext uri="{BB962C8B-B14F-4D97-AF65-F5344CB8AC3E}">
        <p14:creationId xmlns:p14="http://schemas.microsoft.com/office/powerpoint/2010/main" val="33453806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B954A73-33B6-4D9E-8BF3-5760FA583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10896"/>
            <a:ext cx="110642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SECTION 3 — MY SLICE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A7130AAC-DE2F-4C82-9ABF-3640C3246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6424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The private test server stays simple by design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41C9AD2F-C44E-4B8C-AA3F-BD747F4D3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554480"/>
            <a:ext cx="10881360" cy="1133856"/>
          </a:xfrm>
          <a:prstGeom xmlns:a="http://schemas.openxmlformats.org/drawingml/2006/main" prst="roundRect">
            <a:avLst>
              <a:gd name="adj" fmla="val 6452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489F1073-017D-4B19-956D-79CF96449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1883664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065A8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6B8170C-5337-478C-85D7-7394290F4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1883664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370BA3D-B8BC-4EC0-806C-09E8120E9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2768" y="1719072"/>
            <a:ext cx="960120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Private identity</a:t>
            </a: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D96FE1A4-BBF8-4482-B0CB-F34331721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2768" y="2029968"/>
            <a:ext cx="9601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The instance receives its private address and network settings from the VPC subnet through AWS-provided DHCP behaviour.</a:t>
            </a:r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7A1761FD-5E0F-4B8B-8A74-4E9BB9342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852928"/>
            <a:ext cx="10881360" cy="1133856"/>
          </a:xfrm>
          <a:prstGeom xmlns:a="http://schemas.openxmlformats.org/drawingml/2006/main" prst="roundRect">
            <a:avLst>
              <a:gd name="adj" fmla="val 6452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3F9B2DF7-3E5C-4007-ADDF-54448771A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182112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065A8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553F7FB1-AC82-4B48-A626-CD5E51BEA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182112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FDC77E24-7518-4624-8A67-9DEDE0D46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2768" y="3017520"/>
            <a:ext cx="960120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DNS resolution</a:t>
            </a: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AF1B8D93-E827-4266-AF80-421CF3525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2768" y="3328416"/>
            <a:ext cx="9601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The VPC resolver supplies internal name resolution. Stable names are safer than memorising replaceable instance addresses.</a:t>
            </a:r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1A0249E8-FDB2-436C-B6B7-7E196ADAC9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151376"/>
            <a:ext cx="10881360" cy="1133856"/>
          </a:xfrm>
          <a:prstGeom xmlns:a="http://schemas.openxmlformats.org/drawingml/2006/main" prst="roundRect">
            <a:avLst>
              <a:gd name="adj" fmla="val 6452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F74E192C-BB7B-4D10-90A2-8CC0CFA30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48056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065A8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16AACAE5-62AA-41E8-B4A8-EC260D864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48056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</a:t>
            </a:r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BA4C31C6-557B-46A9-B968-70BE2F47D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2768" y="4315968"/>
            <a:ext cx="960120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Scoped access</a:t>
            </a: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6DB9EE90-0DAA-4E4D-857B-004968D58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2768" y="4626864"/>
            <a:ext cx="9601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The workload does not need to terminate IPSec. Its security rules allow only the test traffic required by the project.</a:t>
            </a:r>
          </a:p>
        </p:txBody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C8620BC7-8BA1-475C-976C-DFF72DC87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486400"/>
            <a:ext cx="10881360" cy="777240"/>
          </a:xfrm>
          <a:prstGeom xmlns:a="http://schemas.openxmlformats.org/drawingml/2006/main" prst="roundRect">
            <a:avLst>
              <a:gd name="adj" fmla="val 9412"/>
            </a:avLst>
          </a:prstGeom>
          <a:solidFill xmlns:a="http://schemas.openxmlformats.org/drawingml/2006/main">
            <a:srgbClr val="FDF3E7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4718E4E1-1FD6-4196-8EC1-35CD05B9D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650992"/>
            <a:ext cx="10332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50">
                <a:solidFill>
                  <a:srgbClr val="7A4A12"/>
                </a:solidFill>
                <a:latin typeface="Calibri"/>
                <a:ea typeface="Calibri"/>
                <a:cs typeface="Calibri"/>
              </a:rPr>
              <a:t>The server’s job is to originate and receive evidence traffic, not to hide routing complexity inside the application.</a:t>
            </a:r>
          </a:p>
        </p:txBody>
      </p:sp>
    </p:spTree>
    <p:extLst>
      <p:ext uri="{BB962C8B-B14F-4D97-AF65-F5344CB8AC3E}">
        <p14:creationId xmlns:p14="http://schemas.microsoft.com/office/powerpoint/2010/main" val="104119046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95ECC3D-6B2C-4118-9403-142BC095B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10896"/>
            <a:ext cx="110642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SECTION 4 — MY SLICE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FE8B74FA-10E4-4845-BD31-BE4EEE30E2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6424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strongSwan is the router, not the workload</a:t>
            </a:r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23172F0-F912-4A56-9CCF-79A09C5C4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463040"/>
            <a:ext cx="1088136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The gateway joins AWS’s downloaded VPN parameters to ordinary Linux forwarding and VPC routing.</a:t>
            </a:r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8FB341F4-09C1-443F-AE02-B3BB120460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148840"/>
            <a:ext cx="5212080" cy="137160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FDF3E7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8489F4E-80E4-4AD1-9B0F-825E9DAB2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286000"/>
            <a:ext cx="475488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8A4B10"/>
                </a:solidFill>
                <a:latin typeface="Calibri"/>
                <a:ea typeface="Calibri"/>
                <a:cs typeface="Calibri"/>
              </a:rPr>
              <a:t>EIP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8875B45-8EA2-48EF-817F-972A203B6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560320"/>
            <a:ext cx="475488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stable endpoint</a:t>
            </a: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964272C6-6065-4557-88BA-A3C5E3351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907792"/>
            <a:ext cx="475488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registered as the AWS customer gateway</a:t>
            </a:r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F2FCD3A8-2072-41B6-A625-93266BA09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2148840"/>
            <a:ext cx="5257800" cy="137160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EAF4EE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7D700EB6-0642-4566-AACB-87B1C4B3FA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2286000"/>
            <a:ext cx="48463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E7A46"/>
                </a:solidFill>
                <a:latin typeface="Calibri"/>
                <a:ea typeface="Calibri"/>
                <a:cs typeface="Calibri"/>
              </a:rPr>
              <a:t>off</a:t>
            </a:r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EC128400-9D00-4547-83D7-AA0244806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2560320"/>
            <a:ext cx="48463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SourceDestCheck</a:t>
            </a: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DB16DCEB-67C2-4267-A6FC-E619B7AE9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2907792"/>
            <a:ext cx="484632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allows forwarding for other hosts</a:t>
            </a:r>
          </a:p>
        </p:txBody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27726BED-76EE-4C9B-9C7D-2C926346F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749040"/>
            <a:ext cx="2606040" cy="1417320"/>
          </a:xfrm>
          <a:prstGeom xmlns:a="http://schemas.openxmlformats.org/drawingml/2006/main" prst="roundRect">
            <a:avLst>
              <a:gd name="adj" fmla="val 516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81F39CB4-1CCB-45DE-8535-8ECCBEC452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3877056"/>
            <a:ext cx="2331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4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on</a:t>
            </a:r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E2878E60-CD91-435E-A99B-6D2676A7D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4334256"/>
            <a:ext cx="23317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IP forwarding</a:t>
            </a:r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4F4B8D0C-F3A8-41E0-AFEF-431E9AE3D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4590288"/>
            <a:ext cx="233172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moves packets between interfaces</a:t>
            </a:r>
          </a:p>
        </p:txBody>
      </p:sp>
      <p:sp>
        <p:nvSpPr>
          <p:cNvPr id="17" name="Shape 15">
            <a:extLst xmlns:a="http://schemas.openxmlformats.org/drawingml/2006/main">
              <a:ext uri="{FF2B5EF4-FFF2-40B4-BE49-F238E27FC236}">
                <a16:creationId xmlns:a16="http://schemas.microsoft.com/office/drawing/2014/main" id="{028150B2-DA76-41D0-A79F-4ECA1E57A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1568" y="3749040"/>
            <a:ext cx="2606040" cy="1417320"/>
          </a:xfrm>
          <a:prstGeom xmlns:a="http://schemas.openxmlformats.org/drawingml/2006/main" prst="roundRect">
            <a:avLst>
              <a:gd name="adj" fmla="val 516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9D5C84B3-C388-437E-A21A-0E9ADEDE2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8728" y="3877056"/>
            <a:ext cx="2331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4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IKE</a:t>
            </a:r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43231F3A-B9DB-4C99-8344-F6B941A85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8728" y="4334256"/>
            <a:ext cx="23317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UDP 500</a:t>
            </a:r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E3E50EBE-78C6-4F99-91A4-5D51C022C1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8728" y="4590288"/>
            <a:ext cx="233172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tunnel negotiation</a:t>
            </a:r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BEA4A2F7-489D-4C09-8B8B-05527587D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3056" y="3749040"/>
            <a:ext cx="2606040" cy="1417320"/>
          </a:xfrm>
          <a:prstGeom xmlns:a="http://schemas.openxmlformats.org/drawingml/2006/main" prst="roundRect">
            <a:avLst>
              <a:gd name="adj" fmla="val 516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BBFD57B1-7FF1-434F-B411-ADFD9DBBE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0216" y="3877056"/>
            <a:ext cx="2331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4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NAT-T</a:t>
            </a:r>
          </a:p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B60E2160-9502-464C-8A37-4F1343CAC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0216" y="4334256"/>
            <a:ext cx="23317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UDP 4500</a:t>
            </a:r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CC91D500-36B2-4D08-A42E-86F5D423E5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0216" y="4590288"/>
            <a:ext cx="233172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IPSec across NAT</a:t>
            </a:r>
          </a:p>
        </p:txBody>
      </p:sp>
      <p:sp>
        <p:nvSpPr>
          <p:cNvPr id="25" name="Shape 23">
            <a:extLst xmlns:a="http://schemas.openxmlformats.org/drawingml/2006/main">
              <a:ext uri="{FF2B5EF4-FFF2-40B4-BE49-F238E27FC236}">
                <a16:creationId xmlns:a16="http://schemas.microsoft.com/office/drawing/2014/main" id="{0AC0830A-417A-495A-811B-0D29EBEE2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544" y="3749040"/>
            <a:ext cx="2606040" cy="1417320"/>
          </a:xfrm>
          <a:prstGeom xmlns:a="http://schemas.openxmlformats.org/drawingml/2006/main" prst="roundRect">
            <a:avLst>
              <a:gd name="adj" fmla="val 516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95013FCC-3529-422A-803A-146A1DAF7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1704" y="3877056"/>
            <a:ext cx="2331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4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route</a:t>
            </a:r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1EDFCF13-DF02-4EC2-B816-CFBA62337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1704" y="4334256"/>
            <a:ext cx="23317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10.1.0.0/16</a:t>
            </a:r>
          </a:p>
        </p:txBody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BDAD6B87-EA74-4D30-9711-8EF7602E5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1704" y="4590288"/>
            <a:ext cx="233172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next hop is strongSwan</a:t>
            </a:r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82CEF3B1-0FFC-496B-B5A7-7084F5802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394960"/>
            <a:ext cx="10881360" cy="82296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21295C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0" name="Text 28">
            <a:extLst xmlns:a="http://schemas.openxmlformats.org/drawingml/2006/main">
              <a:ext uri="{FF2B5EF4-FFF2-40B4-BE49-F238E27FC236}">
                <a16:creationId xmlns:a16="http://schemas.microsoft.com/office/drawing/2014/main" id="{9E1BE4C1-5C2A-421A-97C0-8589ECC43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559552"/>
            <a:ext cx="1033272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The insight: the VPC route table sends packets to the gateway; strongSwan decides whether they enter the encrypted tunnel.</a:t>
            </a:r>
          </a:p>
        </p:txBody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316EAABD-D574-4F2A-AE68-E6AA28F3F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870448"/>
            <a:ext cx="103327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Both layers must agree. Fixing only the tunnel or only the VPC route leaves the path incomplete.</a:t>
            </a:r>
          </a:p>
        </p:txBody>
      </p:sp>
    </p:spTree>
    <p:extLst>
      <p:ext uri="{BB962C8B-B14F-4D97-AF65-F5344CB8AC3E}">
        <p14:creationId xmlns:p14="http://schemas.microsoft.com/office/powerpoint/2010/main" val="65142683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2AE459E-6CBA-42F0-AD03-8DB516B6D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10896"/>
            <a:ext cx="110642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SECTION 5 — PROBLEMS AND SOLUTIONS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665228CA-12AD-4692-A1C4-D1D32C546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6424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Virginia troubleshooting in the right order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8A58A305-6A87-421C-B558-BE7AC457C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536192"/>
            <a:ext cx="10881360" cy="137160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813EE0A-CE9C-4C16-9BD0-1863F2C9D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664208"/>
            <a:ext cx="1033272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Tunnel UP, ping fails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C61B2D1-85D9-4430-AFD0-2232C2006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993392"/>
            <a:ext cx="502920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The route may point at the wrong next hop, forwarding may be off, or security scope may exclude the real source.</a:t>
            </a:r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E64DAC42-56C8-47F2-A6FD-FF84265D6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1956816"/>
            <a:ext cx="5074920" cy="749808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EAF4EE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F51E324E-20AF-4A72-A1FA-FFC54D649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5080" y="2011680"/>
            <a:ext cx="470916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00" b="1">
                <a:solidFill>
                  <a:srgbClr val="1E7A46"/>
                </a:solidFill>
                <a:latin typeface="Calibri"/>
                <a:ea typeface="Calibri"/>
                <a:cs typeface="Calibri"/>
              </a:rPr>
              <a:t>WORKAROUND</a:t>
            </a:r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1320FDEE-CD23-4B6C-B4DE-A985F388B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5080" y="2203704"/>
            <a:ext cx="4709160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1B5233"/>
                </a:solidFill>
                <a:latin typeface="Calibri"/>
                <a:ea typeface="Calibri"/>
                <a:cs typeface="Calibri"/>
              </a:rPr>
              <a:t>Check VPC route, SourceDestCheck, Linux forwarding, XFRM policy and both security groups.</a:t>
            </a:r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4D35E20A-DF42-40CF-AC46-A02E3E9CC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10881360" cy="137160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705119A7-92DB-416B-9039-B274DE469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145536"/>
            <a:ext cx="1033272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DNS name fails, IP works</a:t>
            </a: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1E3B1CBC-3C0A-48F3-A202-5722D0C3E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474720"/>
            <a:ext cx="502920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That separates a name-resolution problem from a VPN or routing problem.</a:t>
            </a:r>
          </a:p>
        </p:txBody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34FAD1F5-923A-4333-8EAC-9A5013320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438144"/>
            <a:ext cx="5074920" cy="749808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EAF4EE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EE0529FD-1EA4-4CA4-86E7-C2C947065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5080" y="3493008"/>
            <a:ext cx="470916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00" b="1">
                <a:solidFill>
                  <a:srgbClr val="1E7A46"/>
                </a:solidFill>
                <a:latin typeface="Calibri"/>
                <a:ea typeface="Calibri"/>
                <a:cs typeface="Calibri"/>
              </a:rPr>
              <a:t>WORKAROUND</a:t>
            </a:r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D2F0F143-A49C-4037-9AB2-9C1BEE87A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5080" y="3685032"/>
            <a:ext cx="4709160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1B5233"/>
                </a:solidFill>
                <a:latin typeface="Calibri"/>
                <a:ea typeface="Calibri"/>
                <a:cs typeface="Calibri"/>
              </a:rPr>
              <a:t>Query the VPC resolver and compare the returned private address with the intended server.</a:t>
            </a:r>
          </a:p>
        </p:txBody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CBB0E871-7CED-4293-9171-72241D0F3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498848"/>
            <a:ext cx="10881360" cy="137160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D76767BC-E7DE-4C05-BD01-0E5886447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626864"/>
            <a:ext cx="1033272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SSH exposure is too broad</a:t>
            </a: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A967B48D-92B6-4141-867E-0DE5E19AD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56048"/>
            <a:ext cx="502920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0.0.0.0/0 is convenient for a lab but not a defensible production control.</a:t>
            </a:r>
          </a:p>
        </p:txBody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A5F53B65-FD62-4CB0-852B-1611990F9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4919472"/>
            <a:ext cx="5074920" cy="749808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EAF4EE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AA1B4BB3-4661-4D39-80D5-FE5B8BD328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5080" y="4974336"/>
            <a:ext cx="470916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00" b="1">
                <a:solidFill>
                  <a:srgbClr val="1E7A46"/>
                </a:solidFill>
                <a:latin typeface="Calibri"/>
                <a:ea typeface="Calibri"/>
                <a:cs typeface="Calibri"/>
              </a:rPr>
              <a:t>WORKAROUND</a:t>
            </a:r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54D22E96-E978-46FB-A815-F3728AC32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5080" y="5166360"/>
            <a:ext cx="4709160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1B5233"/>
                </a:solidFill>
                <a:latin typeface="Calibri"/>
                <a:ea typeface="Calibri"/>
                <a:cs typeface="Calibri"/>
              </a:rPr>
              <a:t>Restrict administration to an approved /32 or use Systems Manager Session Manager.</a:t>
            </a:r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8C482015-48D5-47DC-A9EA-D4DC88C132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943600"/>
            <a:ext cx="1088136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i="1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The problems-and-solutions log records symptom, evidence, root cause, corrective action and retest result.</a:t>
            </a:r>
          </a:p>
        </p:txBody>
      </p:sp>
    </p:spTree>
    <p:extLst>
      <p:ext uri="{BB962C8B-B14F-4D97-AF65-F5344CB8AC3E}">
        <p14:creationId xmlns:p14="http://schemas.microsoft.com/office/powerpoint/2010/main" val="43968410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21295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B729480E-3F1C-46F4-AF14-1FECB49C9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1463040" y="4206240"/>
            <a:ext cx="4206240" cy="42062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49B46109-6277-4352-A90D-10C306AE8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22960"/>
            <a:ext cx="1069848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8FA3C8"/>
                </a:solidFill>
                <a:latin typeface="Calibri"/>
                <a:ea typeface="Calibri"/>
                <a:cs typeface="Calibri"/>
              </a:rPr>
              <a:t>SECTION 6 — THE OPERATIONS FINDING</a:t>
            </a:r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EFD7BE3-C389-4DB5-975E-C9430856E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234440"/>
            <a:ext cx="10698480" cy="1188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Control-plane status is not</a:t>
            </a:r>
          </a:p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data-plane proof.</a:t>
            </a:r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AAF2DEB-E6A6-443D-A0FB-2C67D7954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514600"/>
            <a:ext cx="73152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>
                <a:solidFill>
                  <a:srgbClr val="F0A868"/>
                </a:solidFill>
                <a:latin typeface="Courier New"/>
                <a:ea typeface="Courier New"/>
                <a:cs typeface="Courier New"/>
              </a:rPr>
              <a:t>A green VPN icon can coexist with a broken packet path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15B066A-AE1E-4535-8D15-5377D12741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108960"/>
            <a:ext cx="1069848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900" b="1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Troubleshooting must follow the packet.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F84D4E7-E04D-45F8-B856-93415E3C5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566160"/>
            <a:ext cx="10424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D8E2F5"/>
                </a:solidFill>
                <a:latin typeface="Calibri"/>
                <a:ea typeface="Calibri"/>
                <a:cs typeface="Calibri"/>
              </a:rPr>
              <a:t>A successful IKE negotiation proves the peers established security associations. It does not prove the private server has a route, that forwarding works or that return traffic is allowed.</a:t>
            </a:r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B1801B59-3523-46E4-99D4-88B214AF5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572000"/>
            <a:ext cx="5120640" cy="137160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2B3570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4CD5717B-6CF6-417C-99BB-60863266E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718304"/>
            <a:ext cx="466344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8FD3C8"/>
                </a:solidFill>
                <a:latin typeface="Calibri"/>
                <a:ea typeface="Calibri"/>
                <a:cs typeface="Calibri"/>
              </a:rPr>
              <a:t>My diagnostic order</a:t>
            </a: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4B49CCE7-0255-4BAF-9643-64ACF5C52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992624"/>
            <a:ext cx="466344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5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DNS → address → VPC route → Linux forwarding → IPSec policy → security scope → return path.</a:t>
            </a:r>
          </a:p>
        </p:txBody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541C7980-B9E2-4322-897B-E2E1E9483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4572000"/>
            <a:ext cx="5166360" cy="137160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2B3570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4D826881-510F-44DB-965D-13CC10DC3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4718304"/>
            <a:ext cx="470916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8FD3C8"/>
                </a:solidFill>
                <a:latin typeface="Calibri"/>
                <a:ea typeface="Calibri"/>
                <a:cs typeface="Calibri"/>
              </a:rPr>
              <a:t>Why this helps the team</a:t>
            </a: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0043EEE9-74C0-4246-AFA3-9849744E3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4992624"/>
            <a:ext cx="4709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5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Each check removes one failure domain and produces evidence that another member can reproduce.</a:t>
            </a:r>
          </a:p>
        </p:txBody>
      </p:sp>
    </p:spTree>
    <p:extLst>
      <p:ext uri="{BB962C8B-B14F-4D97-AF65-F5344CB8AC3E}">
        <p14:creationId xmlns:p14="http://schemas.microsoft.com/office/powerpoint/2010/main" val="1655891387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2026-07-28T15:46:20.2860000Z</dcterms:created>
  <dcterms:modified xsi:type="dcterms:W3CDTF">2026-07-28T15:46:20.2860000Z</dcterms:modified>
</coreProperties>
</file>